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65" r:id="rId3"/>
    <p:sldId id="257" r:id="rId4"/>
    <p:sldId id="268" r:id="rId5"/>
    <p:sldId id="269" r:id="rId6"/>
    <p:sldId id="278" r:id="rId7"/>
    <p:sldId id="270" r:id="rId8"/>
    <p:sldId id="271" r:id="rId9"/>
    <p:sldId id="272" r:id="rId10"/>
    <p:sldId id="273" r:id="rId11"/>
    <p:sldId id="274" r:id="rId12"/>
    <p:sldId id="275" r:id="rId13"/>
    <p:sldId id="281" r:id="rId14"/>
    <p:sldId id="282" r:id="rId15"/>
    <p:sldId id="258" r:id="rId16"/>
    <p:sldId id="276" r:id="rId17"/>
    <p:sldId id="260" r:id="rId18"/>
    <p:sldId id="277" r:id="rId19"/>
    <p:sldId id="262" r:id="rId20"/>
    <p:sldId id="261" r:id="rId21"/>
    <p:sldId id="279" r:id="rId22"/>
    <p:sldId id="280" r:id="rId2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29" autoAdjust="0"/>
    <p:restoredTop sz="94660"/>
  </p:normalViewPr>
  <p:slideViewPr>
    <p:cSldViewPr snapToGrid="0">
      <p:cViewPr varScale="1">
        <p:scale>
          <a:sx n="86" d="100"/>
          <a:sy n="86" d="100"/>
        </p:scale>
        <p:origin x="514" y="5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editar el estilo de subtítulo del patrón</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4/27/2021</a:t>
            </a:fld>
            <a:endParaRPr lang="en-US" dirty="0"/>
          </a:p>
        </p:txBody>
      </p:sp>
      <p:sp>
        <p:nvSpPr>
          <p:cNvPr id="5" name="Footer Placeholder 4"/>
          <p:cNvSpPr>
            <a:spLocks noGrp="1"/>
          </p:cNvSpPr>
          <p:nvPr>
            <p:ph type="ftr" sz="quarter" idx="11"/>
          </p:nvPr>
        </p:nvSpPr>
        <p:spPr>
          <a:xfrm>
            <a:off x="2416500" y="329307"/>
            <a:ext cx="4973915" cy="309201"/>
          </a:xfrm>
        </p:spPr>
        <p:txBody>
          <a:bodyPr/>
          <a:lstStyle/>
          <a:p>
            <a:endParaRPr lang="en-US" dirty="0"/>
          </a:p>
        </p:txBody>
      </p:sp>
      <p:sp>
        <p:nvSpPr>
          <p:cNvPr id="6" name="Slide Number Placeholder 5"/>
          <p:cNvSpPr>
            <a:spLocks noGrp="1"/>
          </p:cNvSpPr>
          <p:nvPr>
            <p:ph type="sldNum" sz="quarter" idx="12"/>
          </p:nvPr>
        </p:nvSpPr>
        <p:spPr>
          <a:xfrm>
            <a:off x="1437664" y="798973"/>
            <a:ext cx="811019" cy="503578"/>
          </a:xfrm>
        </p:spPr>
        <p:txBody>
          <a:bodyPr/>
          <a:lstStyle/>
          <a:p>
            <a:fld id="{6D22F896-40B5-4ADD-8801-0D06FADFA095}" type="slidenum">
              <a:rPr lang="en-US" dirty="0"/>
              <a:t>‹Nº›</a:t>
            </a:fld>
            <a:endParaRPr lang="en-US" dirty="0"/>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4/27/2021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‹Nº›</a:t>
            </a:fld>
            <a:endParaRPr lang="en-US" dirty="0"/>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4/27/2021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‹Nº›</a:t>
            </a:fld>
            <a:endParaRPr lang="en-US" dirty="0"/>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nchor="t"/>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4/27/2021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‹Nº›</a:t>
            </a:fld>
            <a:endParaRPr lang="en-US" dirty="0"/>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Editar el estilo de texto del patrón</a:t>
            </a:r>
          </a:p>
        </p:txBody>
      </p:sp>
      <p:sp>
        <p:nvSpPr>
          <p:cNvPr id="4" name="Date Placeholder 3"/>
          <p:cNvSpPr>
            <a:spLocks noGrp="1"/>
          </p:cNvSpPr>
          <p:nvPr>
            <p:ph type="dt" sz="half" idx="10"/>
          </p:nvPr>
        </p:nvSpPr>
        <p:spPr/>
        <p:txBody>
          <a:bodyPr/>
          <a:lstStyle/>
          <a:p>
            <a:fld id="{48A87A34-81AB-432B-8DAE-1953F412C126}" type="datetimeFigureOut">
              <a:rPr lang="en-US" dirty="0"/>
              <a:t>4/27/2021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‹Nº›</a:t>
            </a:fld>
            <a:endParaRPr lang="en-US" dirty="0"/>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4/27/2021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‹Nº›</a:t>
            </a:fld>
            <a:endParaRPr lang="en-US" dirty="0"/>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el estilo de texto del patrón</a:t>
            </a:r>
          </a:p>
        </p:txBody>
      </p:sp>
      <p:sp>
        <p:nvSpPr>
          <p:cNvPr id="4" name="Content Placeholder 3"/>
          <p:cNvSpPr>
            <a:spLocks noGrp="1"/>
          </p:cNvSpPr>
          <p:nvPr>
            <p:ph sz="half" idx="2"/>
          </p:nvPr>
        </p:nvSpPr>
        <p:spPr>
          <a:xfrm>
            <a:off x="1447191" y="2824269"/>
            <a:ext cx="4645152" cy="2644457"/>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el estilo de texto del patrón</a:t>
            </a:r>
          </a:p>
        </p:txBody>
      </p:sp>
      <p:sp>
        <p:nvSpPr>
          <p:cNvPr id="6" name="Content Placeholder 5"/>
          <p:cNvSpPr>
            <a:spLocks noGrp="1"/>
          </p:cNvSpPr>
          <p:nvPr>
            <p:ph sz="quarter" idx="4"/>
          </p:nvPr>
        </p:nvSpPr>
        <p:spPr>
          <a:xfrm>
            <a:off x="6412362" y="2821491"/>
            <a:ext cx="4645152" cy="2637371"/>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4/27/2021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‹Nº›</a:t>
            </a:fld>
            <a:endParaRPr lang="en-US" dirty="0"/>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4/27/2021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‹Nº›</a:t>
            </a:fld>
            <a:endParaRPr lang="en-US" dirty="0"/>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4/27/2021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es-ES"/>
              <a:t>Haga clic para modificar el estilo de título del patrón</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el estilo de texto del patrón</a:t>
            </a:r>
          </a:p>
        </p:txBody>
      </p:sp>
      <p:sp>
        <p:nvSpPr>
          <p:cNvPr id="5" name="Date Placeholder 4"/>
          <p:cNvSpPr>
            <a:spLocks noGrp="1"/>
          </p:cNvSpPr>
          <p:nvPr>
            <p:ph type="dt" sz="half" idx="10"/>
          </p:nvPr>
        </p:nvSpPr>
        <p:spPr/>
        <p:txBody>
          <a:bodyPr/>
          <a:lstStyle/>
          <a:p>
            <a:fld id="{48A87A34-81AB-432B-8DAE-1953F412C126}" type="datetimeFigureOut">
              <a:rPr lang="en-US" dirty="0"/>
              <a:t>4/27/2021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‹Nº›</a:t>
            </a:fld>
            <a:endParaRPr lang="en-US" dirty="0"/>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el estilo de texto del patrón</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48A87A34-81AB-432B-8DAE-1953F412C126}" type="datetimeFigureOut">
              <a:rPr lang="en-US" dirty="0"/>
              <a:pPr/>
              <a:t>4/27/2021</a:t>
            </a:fld>
            <a:endParaRPr lang="en-US" dirty="0"/>
          </a:p>
        </p:txBody>
      </p:sp>
      <p:sp>
        <p:nvSpPr>
          <p:cNvPr id="6" name="Footer Placeholder 5"/>
          <p:cNvSpPr>
            <a:spLocks noGrp="1"/>
          </p:cNvSpPr>
          <p:nvPr>
            <p:ph type="ftr" sz="quarter" idx="11"/>
          </p:nvPr>
        </p:nvSpPr>
        <p:spPr>
          <a:xfrm>
            <a:off x="1447382" y="318640"/>
            <a:ext cx="5541004" cy="320931"/>
          </a:xfrm>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‹Nº›</a:t>
            </a:fld>
            <a:endParaRPr lang="en-US" dirty="0"/>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48A87A34-81AB-432B-8DAE-1953F412C126}" type="datetimeFigureOut">
              <a:rPr lang="en-US" dirty="0"/>
              <a:pPr/>
              <a:t>4/27/2021</a:t>
            </a:fld>
            <a:endParaRPr lang="en-US" dirty="0"/>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6D22F896-40B5-4ADD-8801-0D06FADFA095}" type="slidenum">
              <a:rPr lang="en-US" dirty="0"/>
              <a:pPr/>
              <a:t>‹Nº›</a:t>
            </a:fld>
            <a:endParaRPr lang="en-US" dirty="0"/>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40.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50.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60.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image" Target="../media/image40.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image" Target="../media/image22.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5.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slideLayout" Target="../slideLayouts/slideLayout2.xml"/><Relationship Id="rId5" Type="http://schemas.openxmlformats.org/officeDocument/2006/relationships/image" Target="../media/image6.png"/><Relationship Id="rId4" Type="http://schemas.openxmlformats.org/officeDocument/2006/relationships/image" Target="../media/image5.png"/></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11.png"/><Relationship Id="rId1" Type="http://schemas.openxmlformats.org/officeDocument/2006/relationships/slideLayout" Target="../slideLayouts/slideLayout2.xml"/><Relationship Id="rId4" Type="http://schemas.openxmlformats.org/officeDocument/2006/relationships/image" Target="../media/image12.png"/></Relationships>
</file>

<file path=ppt/slides/_rels/slide8.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a:normAutofit fontScale="90000"/>
          </a:bodyPr>
          <a:lstStyle/>
          <a:p>
            <a:r>
              <a:rPr lang="es-CL" dirty="0"/>
              <a:t>sincrónico 2.</a:t>
            </a:r>
            <a:br>
              <a:rPr lang="es-CL" dirty="0"/>
            </a:br>
            <a:r>
              <a:rPr lang="es-CL" dirty="0"/>
              <a:t>movimiento circular</a:t>
            </a:r>
          </a:p>
        </p:txBody>
      </p:sp>
      <p:sp>
        <p:nvSpPr>
          <p:cNvPr id="3" name="Subtítulo 2"/>
          <p:cNvSpPr>
            <a:spLocks noGrp="1"/>
          </p:cNvSpPr>
          <p:nvPr>
            <p:ph type="subTitle" idx="1"/>
          </p:nvPr>
        </p:nvSpPr>
        <p:spPr/>
        <p:txBody>
          <a:bodyPr/>
          <a:lstStyle/>
          <a:p>
            <a:endParaRPr lang="es-CL"/>
          </a:p>
        </p:txBody>
      </p:sp>
    </p:spTree>
    <p:extLst>
      <p:ext uri="{BB962C8B-B14F-4D97-AF65-F5344CB8AC3E}">
        <p14:creationId xmlns:p14="http://schemas.microsoft.com/office/powerpoint/2010/main" val="107035672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Marcador de contenido 2"/>
              <p:cNvSpPr>
                <a:spLocks noGrp="1"/>
              </p:cNvSpPr>
              <p:nvPr>
                <p:ph idx="1"/>
              </p:nvPr>
            </p:nvSpPr>
            <p:spPr>
              <a:xfrm>
                <a:off x="377159" y="186932"/>
                <a:ext cx="9603275" cy="5368048"/>
              </a:xfrm>
            </p:spPr>
            <p:txBody>
              <a:bodyPr>
                <a:normAutofit fontScale="92500" lnSpcReduction="20000"/>
              </a:bodyPr>
              <a:lstStyle/>
              <a:p>
                <a:r>
                  <a:rPr lang="es-CL" dirty="0"/>
                  <a:t>En la periferia de un disco se encuentra un trozo de plasticina pegado al disco , el disco esta girando a una rapidez angular de </a:t>
                </a:r>
                <a14:m>
                  <m:oMath xmlns:m="http://schemas.openxmlformats.org/officeDocument/2006/math">
                    <m:f>
                      <m:fPr>
                        <m:ctrlPr>
                          <a:rPr lang="es-CL" i="1" dirty="0">
                            <a:latin typeface="Cambria Math" panose="02040503050406030204" pitchFamily="18" charset="0"/>
                            <a:ea typeface="Cambria Math" panose="02040503050406030204" pitchFamily="18" charset="0"/>
                          </a:rPr>
                        </m:ctrlPr>
                      </m:fPr>
                      <m:num>
                        <m:r>
                          <a:rPr lang="es-CL" i="1" dirty="0" smtClean="0">
                            <a:latin typeface="Cambria Math" panose="02040503050406030204" pitchFamily="18" charset="0"/>
                          </a:rPr>
                          <m:t>8</m:t>
                        </m:r>
                        <m:r>
                          <a:rPr lang="es-CL" i="1">
                            <a:latin typeface="Cambria Math" panose="02040503050406030204" pitchFamily="18" charset="0"/>
                            <a:ea typeface="Cambria Math" panose="02040503050406030204" pitchFamily="18" charset="0"/>
                          </a:rPr>
                          <m:t>𝜋</m:t>
                        </m:r>
                        <m:r>
                          <a:rPr lang="es-CL" i="1">
                            <a:latin typeface="Cambria Math" panose="02040503050406030204" pitchFamily="18" charset="0"/>
                            <a:ea typeface="Cambria Math" panose="02040503050406030204" pitchFamily="18" charset="0"/>
                          </a:rPr>
                          <m:t>𝑟𝑎𝑑</m:t>
                        </m:r>
                      </m:num>
                      <m:den>
                        <m:r>
                          <a:rPr lang="es-CL" i="1">
                            <a:latin typeface="Cambria Math" panose="02040503050406030204" pitchFamily="18" charset="0"/>
                            <a:ea typeface="Cambria Math" panose="02040503050406030204" pitchFamily="18" charset="0"/>
                          </a:rPr>
                          <m:t>𝑠</m:t>
                        </m:r>
                      </m:den>
                    </m:f>
                    <m:r>
                      <a:rPr lang="es-CL" b="0" i="1" smtClean="0">
                        <a:latin typeface="Cambria Math" panose="02040503050406030204" pitchFamily="18" charset="0"/>
                        <a:ea typeface="Cambria Math" panose="02040503050406030204" pitchFamily="18" charset="0"/>
                      </a:rPr>
                      <m:t>, </m:t>
                    </m:r>
                    <m:r>
                      <a:rPr lang="es-CL" b="0" i="1" smtClean="0">
                        <a:latin typeface="Cambria Math" panose="02040503050406030204" pitchFamily="18" charset="0"/>
                        <a:ea typeface="Cambria Math" panose="02040503050406030204" pitchFamily="18" charset="0"/>
                      </a:rPr>
                      <m:t>𝑠𝑖</m:t>
                    </m:r>
                    <m:r>
                      <a:rPr lang="es-CL" b="0" i="1" smtClean="0">
                        <a:latin typeface="Cambria Math" panose="02040503050406030204" pitchFamily="18" charset="0"/>
                        <a:ea typeface="Cambria Math" panose="02040503050406030204" pitchFamily="18" charset="0"/>
                      </a:rPr>
                      <m:t> </m:t>
                    </m:r>
                    <m:r>
                      <a:rPr lang="es-CL" b="0" i="1" smtClean="0">
                        <a:latin typeface="Cambria Math" panose="02040503050406030204" pitchFamily="18" charset="0"/>
                        <a:ea typeface="Cambria Math" panose="02040503050406030204" pitchFamily="18" charset="0"/>
                      </a:rPr>
                      <m:t>𝑑𝑒𝑠𝑎</m:t>
                    </m:r>
                  </m:oMath>
                </a14:m>
                <a:r>
                  <a:rPr lang="es-CL" dirty="0"/>
                  <a:t>celera angularmente a razón de </a:t>
                </a:r>
                <a14:m>
                  <m:oMath xmlns:m="http://schemas.openxmlformats.org/officeDocument/2006/math">
                    <m:r>
                      <a:rPr lang="es-CL" i="1" dirty="0" smtClean="0">
                        <a:latin typeface="Cambria Math" panose="02040503050406030204" pitchFamily="18" charset="0"/>
                      </a:rPr>
                      <m:t>5</m:t>
                    </m:r>
                    <m:r>
                      <a:rPr lang="es-CL" i="1">
                        <a:latin typeface="Cambria Math" panose="02040503050406030204" pitchFamily="18" charset="0"/>
                        <a:ea typeface="Cambria Math" panose="02040503050406030204" pitchFamily="18" charset="0"/>
                      </a:rPr>
                      <m:t>𝜋</m:t>
                    </m:r>
                    <m:f>
                      <m:fPr>
                        <m:type m:val="skw"/>
                        <m:ctrlPr>
                          <a:rPr lang="es-CL" i="1">
                            <a:latin typeface="Cambria Math" panose="02040503050406030204" pitchFamily="18" charset="0"/>
                            <a:ea typeface="Cambria Math" panose="02040503050406030204" pitchFamily="18" charset="0"/>
                          </a:rPr>
                        </m:ctrlPr>
                      </m:fPr>
                      <m:num>
                        <m:r>
                          <a:rPr lang="es-CL" i="1">
                            <a:latin typeface="Cambria Math" panose="02040503050406030204" pitchFamily="18" charset="0"/>
                            <a:ea typeface="Cambria Math" panose="02040503050406030204" pitchFamily="18" charset="0"/>
                          </a:rPr>
                          <m:t>𝑟𝑎𝑑</m:t>
                        </m:r>
                      </m:num>
                      <m:den>
                        <m:sSup>
                          <m:sSupPr>
                            <m:ctrlPr>
                              <a:rPr lang="es-CL" i="1">
                                <a:latin typeface="Cambria Math" panose="02040503050406030204" pitchFamily="18" charset="0"/>
                                <a:ea typeface="Cambria Math" panose="02040503050406030204" pitchFamily="18" charset="0"/>
                              </a:rPr>
                            </m:ctrlPr>
                          </m:sSupPr>
                          <m:e>
                            <m:r>
                              <a:rPr lang="es-CL" i="1">
                                <a:latin typeface="Cambria Math" panose="02040503050406030204" pitchFamily="18" charset="0"/>
                                <a:ea typeface="Cambria Math" panose="02040503050406030204" pitchFamily="18" charset="0"/>
                              </a:rPr>
                              <m:t>𝑠</m:t>
                            </m:r>
                          </m:e>
                          <m:sup>
                            <m:r>
                              <a:rPr lang="es-CL" i="1">
                                <a:latin typeface="Cambria Math" panose="02040503050406030204" pitchFamily="18" charset="0"/>
                                <a:ea typeface="Cambria Math" panose="02040503050406030204" pitchFamily="18" charset="0"/>
                              </a:rPr>
                              <m:t>2</m:t>
                            </m:r>
                          </m:sup>
                        </m:sSup>
                      </m:den>
                    </m:f>
                  </m:oMath>
                </a14:m>
                <a:r>
                  <a:rPr lang="es-CL" dirty="0"/>
                  <a:t> . ¿Cuántas vueltas da hasta detenerse? </a:t>
                </a:r>
              </a:p>
              <a:p>
                <a14:m>
                  <m:oMath xmlns:m="http://schemas.openxmlformats.org/officeDocument/2006/math">
                    <m:sSubSup>
                      <m:sSubSupPr>
                        <m:ctrlPr>
                          <a:rPr lang="es-CL" i="1">
                            <a:latin typeface="Cambria Math" panose="02040503050406030204" pitchFamily="18" charset="0"/>
                          </a:rPr>
                        </m:ctrlPr>
                      </m:sSubSupPr>
                      <m:e>
                        <m:r>
                          <a:rPr lang="es-CL" i="1">
                            <a:latin typeface="Cambria Math" panose="02040503050406030204" pitchFamily="18" charset="0"/>
                            <a:ea typeface="Cambria Math" panose="02040503050406030204" pitchFamily="18" charset="0"/>
                          </a:rPr>
                          <m:t>𝜔</m:t>
                        </m:r>
                      </m:e>
                      <m:sub>
                        <m:r>
                          <a:rPr lang="es-CL" i="1">
                            <a:latin typeface="Cambria Math" panose="02040503050406030204" pitchFamily="18" charset="0"/>
                          </a:rPr>
                          <m:t>𝑓</m:t>
                        </m:r>
                      </m:sub>
                      <m:sup>
                        <m:r>
                          <a:rPr lang="es-CL" i="1">
                            <a:latin typeface="Cambria Math" panose="02040503050406030204" pitchFamily="18" charset="0"/>
                          </a:rPr>
                          <m:t>2</m:t>
                        </m:r>
                      </m:sup>
                    </m:sSubSup>
                    <m:r>
                      <a:rPr lang="es-CL" i="1">
                        <a:latin typeface="Cambria Math" panose="02040503050406030204" pitchFamily="18" charset="0"/>
                      </a:rPr>
                      <m:t>=</m:t>
                    </m:r>
                    <m:sSubSup>
                      <m:sSubSupPr>
                        <m:ctrlPr>
                          <a:rPr lang="es-CL" i="1">
                            <a:latin typeface="Cambria Math" panose="02040503050406030204" pitchFamily="18" charset="0"/>
                          </a:rPr>
                        </m:ctrlPr>
                      </m:sSubSupPr>
                      <m:e>
                        <m:r>
                          <a:rPr lang="es-CL" i="1">
                            <a:latin typeface="Cambria Math" panose="02040503050406030204" pitchFamily="18" charset="0"/>
                            <a:ea typeface="Cambria Math" panose="02040503050406030204" pitchFamily="18" charset="0"/>
                          </a:rPr>
                          <m:t>𝜔</m:t>
                        </m:r>
                      </m:e>
                      <m:sub>
                        <m:r>
                          <a:rPr lang="es-CL" i="1">
                            <a:latin typeface="Cambria Math" panose="02040503050406030204" pitchFamily="18" charset="0"/>
                            <a:ea typeface="Cambria Math" panose="02040503050406030204" pitchFamily="18" charset="0"/>
                          </a:rPr>
                          <m:t>0</m:t>
                        </m:r>
                      </m:sub>
                      <m:sup>
                        <m:r>
                          <a:rPr lang="es-CL" i="1">
                            <a:latin typeface="Cambria Math" panose="02040503050406030204" pitchFamily="18" charset="0"/>
                          </a:rPr>
                          <m:t>2</m:t>
                        </m:r>
                      </m:sup>
                    </m:sSubSup>
                    <m:r>
                      <a:rPr lang="es-CL" i="1">
                        <a:latin typeface="Cambria Math" panose="02040503050406030204" pitchFamily="18" charset="0"/>
                      </a:rPr>
                      <m:t>+2</m:t>
                    </m:r>
                    <m:r>
                      <a:rPr lang="es-CL" i="1">
                        <a:latin typeface="Cambria Math" panose="02040503050406030204" pitchFamily="18" charset="0"/>
                        <a:ea typeface="Cambria Math" panose="02040503050406030204" pitchFamily="18" charset="0"/>
                      </a:rPr>
                      <m:t>𝛼𝜑</m:t>
                    </m:r>
                  </m:oMath>
                </a14:m>
                <a:endParaRPr lang="es-CL" dirty="0"/>
              </a:p>
              <a:p>
                <a:r>
                  <a:rPr lang="es-CL" dirty="0"/>
                  <a:t>En este caso desacelera, por lo tanto; </a:t>
                </a:r>
                <a14:m>
                  <m:oMath xmlns:m="http://schemas.openxmlformats.org/officeDocument/2006/math">
                    <m:sSubSup>
                      <m:sSubSupPr>
                        <m:ctrlPr>
                          <a:rPr lang="es-CL" i="1">
                            <a:latin typeface="Cambria Math" panose="02040503050406030204" pitchFamily="18" charset="0"/>
                          </a:rPr>
                        </m:ctrlPr>
                      </m:sSubSupPr>
                      <m:e>
                        <m:r>
                          <a:rPr lang="es-CL" i="1">
                            <a:latin typeface="Cambria Math" panose="02040503050406030204" pitchFamily="18" charset="0"/>
                            <a:ea typeface="Cambria Math" panose="02040503050406030204" pitchFamily="18" charset="0"/>
                          </a:rPr>
                          <m:t>𝜔</m:t>
                        </m:r>
                      </m:e>
                      <m:sub>
                        <m:r>
                          <a:rPr lang="es-CL" i="1">
                            <a:latin typeface="Cambria Math" panose="02040503050406030204" pitchFamily="18" charset="0"/>
                          </a:rPr>
                          <m:t>𝑓</m:t>
                        </m:r>
                      </m:sub>
                      <m:sup>
                        <m:r>
                          <a:rPr lang="es-CL" i="1">
                            <a:latin typeface="Cambria Math" panose="02040503050406030204" pitchFamily="18" charset="0"/>
                          </a:rPr>
                          <m:t>2</m:t>
                        </m:r>
                      </m:sup>
                    </m:sSubSup>
                    <m:r>
                      <a:rPr lang="es-CL" i="1">
                        <a:latin typeface="Cambria Math" panose="02040503050406030204" pitchFamily="18" charset="0"/>
                      </a:rPr>
                      <m:t>=</m:t>
                    </m:r>
                    <m:sSubSup>
                      <m:sSubSupPr>
                        <m:ctrlPr>
                          <a:rPr lang="es-CL" i="1">
                            <a:latin typeface="Cambria Math" panose="02040503050406030204" pitchFamily="18" charset="0"/>
                          </a:rPr>
                        </m:ctrlPr>
                      </m:sSubSupPr>
                      <m:e>
                        <m:r>
                          <a:rPr lang="es-CL" i="1">
                            <a:latin typeface="Cambria Math" panose="02040503050406030204" pitchFamily="18" charset="0"/>
                            <a:ea typeface="Cambria Math" panose="02040503050406030204" pitchFamily="18" charset="0"/>
                          </a:rPr>
                          <m:t>𝜔</m:t>
                        </m:r>
                      </m:e>
                      <m:sub>
                        <m:r>
                          <a:rPr lang="es-CL" i="1">
                            <a:latin typeface="Cambria Math" panose="02040503050406030204" pitchFamily="18" charset="0"/>
                            <a:ea typeface="Cambria Math" panose="02040503050406030204" pitchFamily="18" charset="0"/>
                          </a:rPr>
                          <m:t>0</m:t>
                        </m:r>
                      </m:sub>
                      <m:sup>
                        <m:r>
                          <a:rPr lang="es-CL" i="1">
                            <a:latin typeface="Cambria Math" panose="02040503050406030204" pitchFamily="18" charset="0"/>
                          </a:rPr>
                          <m:t>2</m:t>
                        </m:r>
                      </m:sup>
                    </m:sSubSup>
                    <m:r>
                      <a:rPr lang="es-CL" b="0" i="1" smtClean="0">
                        <a:latin typeface="Cambria Math" panose="02040503050406030204" pitchFamily="18" charset="0"/>
                      </a:rPr>
                      <m:t>−</m:t>
                    </m:r>
                    <m:r>
                      <a:rPr lang="es-CL" i="1">
                        <a:latin typeface="Cambria Math" panose="02040503050406030204" pitchFamily="18" charset="0"/>
                      </a:rPr>
                      <m:t>2</m:t>
                    </m:r>
                    <m:r>
                      <a:rPr lang="es-CL" i="1">
                        <a:latin typeface="Cambria Math" panose="02040503050406030204" pitchFamily="18" charset="0"/>
                        <a:ea typeface="Cambria Math" panose="02040503050406030204" pitchFamily="18" charset="0"/>
                      </a:rPr>
                      <m:t>𝛼𝜑</m:t>
                    </m:r>
                  </m:oMath>
                </a14:m>
                <a:endParaRPr lang="es-CL" dirty="0"/>
              </a:p>
              <a:p>
                <a:r>
                  <a:rPr lang="es-CL" dirty="0"/>
                  <a:t>Además </a:t>
                </a:r>
                <a14:m>
                  <m:oMath xmlns:m="http://schemas.openxmlformats.org/officeDocument/2006/math">
                    <m:sSub>
                      <m:sSubPr>
                        <m:ctrlPr>
                          <a:rPr lang="es-CL" i="1" smtClean="0">
                            <a:latin typeface="Cambria Math" panose="02040503050406030204" pitchFamily="18" charset="0"/>
                          </a:rPr>
                        </m:ctrlPr>
                      </m:sSubPr>
                      <m:e>
                        <m:r>
                          <a:rPr lang="es-CL" i="1" smtClean="0">
                            <a:latin typeface="Cambria Math" panose="02040503050406030204" pitchFamily="18" charset="0"/>
                            <a:ea typeface="Cambria Math" panose="02040503050406030204" pitchFamily="18" charset="0"/>
                          </a:rPr>
                          <m:t>𝜔</m:t>
                        </m:r>
                      </m:e>
                      <m:sub>
                        <m:r>
                          <a:rPr lang="es-CL" b="0" i="1" smtClean="0">
                            <a:latin typeface="Cambria Math" panose="02040503050406030204" pitchFamily="18" charset="0"/>
                          </a:rPr>
                          <m:t>𝑓</m:t>
                        </m:r>
                      </m:sub>
                    </m:sSub>
                    <m:r>
                      <a:rPr lang="es-CL" b="0" i="1" smtClean="0">
                        <a:latin typeface="Cambria Math" panose="02040503050406030204" pitchFamily="18" charset="0"/>
                      </a:rPr>
                      <m:t>=0</m:t>
                    </m:r>
                  </m:oMath>
                </a14:m>
                <a:r>
                  <a:rPr lang="es-CL" dirty="0"/>
                  <a:t> , (el disco finalmente se detiene)</a:t>
                </a:r>
              </a:p>
              <a:p>
                <a:r>
                  <a:rPr lang="es-CL" dirty="0"/>
                  <a:t>0</a:t>
                </a:r>
                <a14:m>
                  <m:oMath xmlns:m="http://schemas.openxmlformats.org/officeDocument/2006/math">
                    <m:r>
                      <a:rPr lang="es-CL" i="1">
                        <a:latin typeface="Cambria Math" panose="02040503050406030204" pitchFamily="18" charset="0"/>
                      </a:rPr>
                      <m:t>=</m:t>
                    </m:r>
                    <m:sSubSup>
                      <m:sSubSupPr>
                        <m:ctrlPr>
                          <a:rPr lang="es-CL" i="1">
                            <a:latin typeface="Cambria Math" panose="02040503050406030204" pitchFamily="18" charset="0"/>
                          </a:rPr>
                        </m:ctrlPr>
                      </m:sSubSupPr>
                      <m:e>
                        <m:r>
                          <a:rPr lang="es-CL" i="1">
                            <a:latin typeface="Cambria Math" panose="02040503050406030204" pitchFamily="18" charset="0"/>
                            <a:ea typeface="Cambria Math" panose="02040503050406030204" pitchFamily="18" charset="0"/>
                          </a:rPr>
                          <m:t>𝜔</m:t>
                        </m:r>
                      </m:e>
                      <m:sub>
                        <m:r>
                          <a:rPr lang="es-CL" i="1">
                            <a:latin typeface="Cambria Math" panose="02040503050406030204" pitchFamily="18" charset="0"/>
                            <a:ea typeface="Cambria Math" panose="02040503050406030204" pitchFamily="18" charset="0"/>
                          </a:rPr>
                          <m:t>0</m:t>
                        </m:r>
                      </m:sub>
                      <m:sup>
                        <m:r>
                          <a:rPr lang="es-CL" i="1">
                            <a:latin typeface="Cambria Math" panose="02040503050406030204" pitchFamily="18" charset="0"/>
                          </a:rPr>
                          <m:t>2</m:t>
                        </m:r>
                      </m:sup>
                    </m:sSubSup>
                    <m:r>
                      <a:rPr lang="es-CL" i="1">
                        <a:latin typeface="Cambria Math" panose="02040503050406030204" pitchFamily="18" charset="0"/>
                      </a:rPr>
                      <m:t>−2</m:t>
                    </m:r>
                    <m:r>
                      <a:rPr lang="es-CL" i="1">
                        <a:latin typeface="Cambria Math" panose="02040503050406030204" pitchFamily="18" charset="0"/>
                        <a:ea typeface="Cambria Math" panose="02040503050406030204" pitchFamily="18" charset="0"/>
                      </a:rPr>
                      <m:t>𝛼𝜑</m:t>
                    </m:r>
                  </m:oMath>
                </a14:m>
                <a:endParaRPr lang="es-CL" dirty="0"/>
              </a:p>
              <a:p>
                <a:r>
                  <a:rPr lang="es-CL" dirty="0"/>
                  <a:t>Por lo tanto: </a:t>
                </a:r>
              </a:p>
              <a:p>
                <a14:m>
                  <m:oMath xmlns:m="http://schemas.openxmlformats.org/officeDocument/2006/math">
                    <m:r>
                      <a:rPr lang="es-CL" i="1" smtClean="0">
                        <a:latin typeface="Cambria Math" panose="02040503050406030204" pitchFamily="18" charset="0"/>
                        <a:ea typeface="Cambria Math" panose="02040503050406030204" pitchFamily="18" charset="0"/>
                      </a:rPr>
                      <m:t>𝜑</m:t>
                    </m:r>
                    <m:r>
                      <a:rPr lang="es-CL" b="0" i="1" smtClean="0">
                        <a:latin typeface="Cambria Math" panose="02040503050406030204" pitchFamily="18" charset="0"/>
                        <a:ea typeface="Cambria Math" panose="02040503050406030204" pitchFamily="18" charset="0"/>
                      </a:rPr>
                      <m:t>=</m:t>
                    </m:r>
                    <m:f>
                      <m:fPr>
                        <m:ctrlPr>
                          <a:rPr lang="es-CL" b="0" i="1" smtClean="0">
                            <a:latin typeface="Cambria Math" panose="02040503050406030204" pitchFamily="18" charset="0"/>
                            <a:ea typeface="Cambria Math" panose="02040503050406030204" pitchFamily="18" charset="0"/>
                          </a:rPr>
                        </m:ctrlPr>
                      </m:fPr>
                      <m:num>
                        <m:sSubSup>
                          <m:sSubSupPr>
                            <m:ctrlPr>
                              <a:rPr lang="es-CL" i="1">
                                <a:latin typeface="Cambria Math" panose="02040503050406030204" pitchFamily="18" charset="0"/>
                              </a:rPr>
                            </m:ctrlPr>
                          </m:sSubSupPr>
                          <m:e>
                            <m:r>
                              <a:rPr lang="es-CL" i="1">
                                <a:latin typeface="Cambria Math" panose="02040503050406030204" pitchFamily="18" charset="0"/>
                                <a:ea typeface="Cambria Math" panose="02040503050406030204" pitchFamily="18" charset="0"/>
                              </a:rPr>
                              <m:t>𝜔</m:t>
                            </m:r>
                          </m:e>
                          <m:sub>
                            <m:r>
                              <a:rPr lang="es-CL" i="1">
                                <a:latin typeface="Cambria Math" panose="02040503050406030204" pitchFamily="18" charset="0"/>
                                <a:ea typeface="Cambria Math" panose="02040503050406030204" pitchFamily="18" charset="0"/>
                              </a:rPr>
                              <m:t>0</m:t>
                            </m:r>
                          </m:sub>
                          <m:sup>
                            <m:r>
                              <a:rPr lang="es-CL" i="1">
                                <a:latin typeface="Cambria Math" panose="02040503050406030204" pitchFamily="18" charset="0"/>
                              </a:rPr>
                              <m:t>2</m:t>
                            </m:r>
                          </m:sup>
                        </m:sSubSup>
                      </m:num>
                      <m:den>
                        <m:r>
                          <a:rPr lang="es-CL" i="1">
                            <a:latin typeface="Cambria Math" panose="02040503050406030204" pitchFamily="18" charset="0"/>
                          </a:rPr>
                          <m:t>2</m:t>
                        </m:r>
                        <m:r>
                          <a:rPr lang="es-CL" i="1">
                            <a:latin typeface="Cambria Math" panose="02040503050406030204" pitchFamily="18" charset="0"/>
                            <a:ea typeface="Cambria Math" panose="02040503050406030204" pitchFamily="18" charset="0"/>
                          </a:rPr>
                          <m:t>𝛼</m:t>
                        </m:r>
                        <m:r>
                          <m:rPr>
                            <m:nor/>
                          </m:rPr>
                          <a:rPr lang="es-CL" dirty="0"/>
                          <m:t> </m:t>
                        </m:r>
                      </m:den>
                    </m:f>
                  </m:oMath>
                </a14:m>
                <a:endParaRPr lang="es-CL" dirty="0"/>
              </a:p>
              <a:p>
                <a14:m>
                  <m:oMath xmlns:m="http://schemas.openxmlformats.org/officeDocument/2006/math">
                    <m:r>
                      <a:rPr lang="es-CL" i="1">
                        <a:latin typeface="Cambria Math" panose="02040503050406030204" pitchFamily="18" charset="0"/>
                        <a:ea typeface="Cambria Math" panose="02040503050406030204" pitchFamily="18" charset="0"/>
                      </a:rPr>
                      <m:t>𝜑</m:t>
                    </m:r>
                    <m:r>
                      <a:rPr lang="es-CL" i="1">
                        <a:latin typeface="Cambria Math" panose="02040503050406030204" pitchFamily="18" charset="0"/>
                        <a:ea typeface="Cambria Math" panose="02040503050406030204" pitchFamily="18" charset="0"/>
                      </a:rPr>
                      <m:t>=</m:t>
                    </m:r>
                    <m:f>
                      <m:fPr>
                        <m:ctrlPr>
                          <a:rPr lang="es-CL" i="1">
                            <a:latin typeface="Cambria Math" panose="02040503050406030204" pitchFamily="18" charset="0"/>
                            <a:ea typeface="Cambria Math" panose="02040503050406030204" pitchFamily="18" charset="0"/>
                          </a:rPr>
                        </m:ctrlPr>
                      </m:fPr>
                      <m:num>
                        <m:sSup>
                          <m:sSupPr>
                            <m:ctrlPr>
                              <a:rPr lang="es-CL" i="1" smtClean="0">
                                <a:latin typeface="Cambria Math" panose="02040503050406030204" pitchFamily="18" charset="0"/>
                                <a:ea typeface="Cambria Math" panose="02040503050406030204" pitchFamily="18" charset="0"/>
                              </a:rPr>
                            </m:ctrlPr>
                          </m:sSupPr>
                          <m:e>
                            <m:r>
                              <a:rPr lang="es-CL" b="0" i="1" smtClean="0">
                                <a:latin typeface="Cambria Math" panose="02040503050406030204" pitchFamily="18" charset="0"/>
                                <a:ea typeface="Cambria Math" panose="02040503050406030204" pitchFamily="18" charset="0"/>
                              </a:rPr>
                              <m:t>(8</m:t>
                            </m:r>
                            <m:r>
                              <a:rPr lang="es-CL" b="0" i="1" smtClean="0">
                                <a:latin typeface="Cambria Math" panose="02040503050406030204" pitchFamily="18" charset="0"/>
                                <a:ea typeface="Cambria Math" panose="02040503050406030204" pitchFamily="18" charset="0"/>
                              </a:rPr>
                              <m:t>𝜋</m:t>
                            </m:r>
                            <m:r>
                              <a:rPr lang="es-CL" b="0" i="1" smtClean="0">
                                <a:latin typeface="Cambria Math" panose="02040503050406030204" pitchFamily="18" charset="0"/>
                                <a:ea typeface="Cambria Math" panose="02040503050406030204" pitchFamily="18" charset="0"/>
                              </a:rPr>
                              <m:t>)</m:t>
                            </m:r>
                          </m:e>
                          <m:sup>
                            <m:r>
                              <a:rPr lang="es-CL" b="0" i="1" smtClean="0">
                                <a:latin typeface="Cambria Math" panose="02040503050406030204" pitchFamily="18" charset="0"/>
                                <a:ea typeface="Cambria Math" panose="02040503050406030204" pitchFamily="18" charset="0"/>
                              </a:rPr>
                              <m:t>2</m:t>
                            </m:r>
                          </m:sup>
                        </m:sSup>
                      </m:num>
                      <m:den>
                        <m:r>
                          <a:rPr lang="es-CL" b="0" i="1" smtClean="0">
                            <a:latin typeface="Cambria Math" panose="02040503050406030204" pitchFamily="18" charset="0"/>
                          </a:rPr>
                          <m:t>2</m:t>
                        </m:r>
                        <m:r>
                          <m:rPr>
                            <m:nor/>
                          </m:rPr>
                          <a:rPr lang="es-CL" dirty="0"/>
                          <m:t> </m:t>
                        </m:r>
                        <m:r>
                          <m:rPr>
                            <m:nor/>
                          </m:rPr>
                          <a:rPr lang="es-CL" b="0" i="0" dirty="0" smtClean="0"/>
                          <m:t>∗</m:t>
                        </m:r>
                        <m:r>
                          <a:rPr lang="es-CL" i="1" dirty="0">
                            <a:latin typeface="Cambria Math" panose="02040503050406030204" pitchFamily="18" charset="0"/>
                          </a:rPr>
                          <m:t>5</m:t>
                        </m:r>
                        <m:r>
                          <a:rPr lang="es-CL" i="1">
                            <a:latin typeface="Cambria Math" panose="02040503050406030204" pitchFamily="18" charset="0"/>
                            <a:ea typeface="Cambria Math" panose="02040503050406030204" pitchFamily="18" charset="0"/>
                          </a:rPr>
                          <m:t>𝜋</m:t>
                        </m:r>
                        <m:f>
                          <m:fPr>
                            <m:type m:val="skw"/>
                            <m:ctrlPr>
                              <a:rPr lang="es-CL" i="1">
                                <a:latin typeface="Cambria Math" panose="02040503050406030204" pitchFamily="18" charset="0"/>
                                <a:ea typeface="Cambria Math" panose="02040503050406030204" pitchFamily="18" charset="0"/>
                              </a:rPr>
                            </m:ctrlPr>
                          </m:fPr>
                          <m:num>
                            <m:r>
                              <a:rPr lang="es-CL" i="1">
                                <a:latin typeface="Cambria Math" panose="02040503050406030204" pitchFamily="18" charset="0"/>
                                <a:ea typeface="Cambria Math" panose="02040503050406030204" pitchFamily="18" charset="0"/>
                              </a:rPr>
                              <m:t>𝑟𝑎𝑑</m:t>
                            </m:r>
                          </m:num>
                          <m:den>
                            <m:sSup>
                              <m:sSupPr>
                                <m:ctrlPr>
                                  <a:rPr lang="es-CL" i="1">
                                    <a:latin typeface="Cambria Math" panose="02040503050406030204" pitchFamily="18" charset="0"/>
                                    <a:ea typeface="Cambria Math" panose="02040503050406030204" pitchFamily="18" charset="0"/>
                                  </a:rPr>
                                </m:ctrlPr>
                              </m:sSupPr>
                              <m:e>
                                <m:r>
                                  <a:rPr lang="es-CL" i="1">
                                    <a:latin typeface="Cambria Math" panose="02040503050406030204" pitchFamily="18" charset="0"/>
                                    <a:ea typeface="Cambria Math" panose="02040503050406030204" pitchFamily="18" charset="0"/>
                                  </a:rPr>
                                  <m:t>𝑠</m:t>
                                </m:r>
                              </m:e>
                              <m:sup>
                                <m:r>
                                  <a:rPr lang="es-CL" i="1">
                                    <a:latin typeface="Cambria Math" panose="02040503050406030204" pitchFamily="18" charset="0"/>
                                    <a:ea typeface="Cambria Math" panose="02040503050406030204" pitchFamily="18" charset="0"/>
                                  </a:rPr>
                                  <m:t>2</m:t>
                                </m:r>
                              </m:sup>
                            </m:sSup>
                          </m:den>
                        </m:f>
                        <m:r>
                          <a:rPr lang="es-CL" b="0" i="1" smtClean="0">
                            <a:latin typeface="Cambria Math" panose="02040503050406030204" pitchFamily="18" charset="0"/>
                          </a:rPr>
                          <m:t>∗</m:t>
                        </m:r>
                      </m:den>
                    </m:f>
                  </m:oMath>
                </a14:m>
                <a:r>
                  <a:rPr lang="es-CL" dirty="0"/>
                  <a:t>=</a:t>
                </a:r>
                <a14:m>
                  <m:oMath xmlns:m="http://schemas.openxmlformats.org/officeDocument/2006/math">
                    <m:f>
                      <m:fPr>
                        <m:ctrlPr>
                          <a:rPr lang="es-CL" i="1" dirty="0" smtClean="0">
                            <a:latin typeface="Cambria Math" panose="02040503050406030204" pitchFamily="18" charset="0"/>
                          </a:rPr>
                        </m:ctrlPr>
                      </m:fPr>
                      <m:num>
                        <m:r>
                          <a:rPr lang="es-CL" b="0" i="1" dirty="0" smtClean="0">
                            <a:latin typeface="Cambria Math" panose="02040503050406030204" pitchFamily="18" charset="0"/>
                          </a:rPr>
                          <m:t>64</m:t>
                        </m:r>
                        <m:sSup>
                          <m:sSupPr>
                            <m:ctrlPr>
                              <a:rPr lang="es-CL" b="0" i="1" dirty="0" smtClean="0">
                                <a:latin typeface="Cambria Math" panose="02040503050406030204" pitchFamily="18" charset="0"/>
                              </a:rPr>
                            </m:ctrlPr>
                          </m:sSupPr>
                          <m:e>
                            <m:r>
                              <a:rPr lang="es-CL" b="0" i="1" dirty="0" smtClean="0">
                                <a:latin typeface="Cambria Math" panose="02040503050406030204" pitchFamily="18" charset="0"/>
                                <a:ea typeface="Cambria Math" panose="02040503050406030204" pitchFamily="18" charset="0"/>
                              </a:rPr>
                              <m:t>𝜋</m:t>
                            </m:r>
                          </m:e>
                          <m:sup>
                            <m:r>
                              <a:rPr lang="es-CL" b="0" i="1" dirty="0" smtClean="0">
                                <a:latin typeface="Cambria Math" panose="02040503050406030204" pitchFamily="18" charset="0"/>
                              </a:rPr>
                              <m:t>2</m:t>
                            </m:r>
                          </m:sup>
                        </m:sSup>
                      </m:num>
                      <m:den>
                        <m:r>
                          <a:rPr lang="es-CL" b="0" i="1" dirty="0" smtClean="0">
                            <a:latin typeface="Cambria Math" panose="02040503050406030204" pitchFamily="18" charset="0"/>
                          </a:rPr>
                          <m:t>10</m:t>
                        </m:r>
                        <m:r>
                          <a:rPr lang="es-CL" b="0" i="1" dirty="0" smtClean="0">
                            <a:latin typeface="Cambria Math" panose="02040503050406030204" pitchFamily="18" charset="0"/>
                            <a:ea typeface="Cambria Math" panose="02040503050406030204" pitchFamily="18" charset="0"/>
                          </a:rPr>
                          <m:t>𝜋</m:t>
                        </m:r>
                      </m:den>
                    </m:f>
                    <m:r>
                      <a:rPr lang="es-CL" b="0" i="1" dirty="0" smtClean="0">
                        <a:latin typeface="Cambria Math" panose="02040503050406030204" pitchFamily="18" charset="0"/>
                      </a:rPr>
                      <m:t>=6,4</m:t>
                    </m:r>
                    <m:r>
                      <a:rPr lang="es-CL" b="0" i="1" dirty="0" smtClean="0">
                        <a:latin typeface="Cambria Math" panose="02040503050406030204" pitchFamily="18" charset="0"/>
                        <a:ea typeface="Cambria Math" panose="02040503050406030204" pitchFamily="18" charset="0"/>
                      </a:rPr>
                      <m:t>𝜋</m:t>
                    </m:r>
                    <m:r>
                      <a:rPr lang="es-CL" b="0" i="1" dirty="0" smtClean="0">
                        <a:latin typeface="Cambria Math" panose="02040503050406030204" pitchFamily="18" charset="0"/>
                        <a:ea typeface="Cambria Math" panose="02040503050406030204" pitchFamily="18" charset="0"/>
                      </a:rPr>
                      <m:t>𝑟𝑎𝑑</m:t>
                    </m:r>
                  </m:oMath>
                </a14:m>
                <a:endParaRPr lang="es-CL" dirty="0"/>
              </a:p>
              <a:p>
                <a:r>
                  <a:rPr lang="es-CL" dirty="0"/>
                  <a:t>Numero de vueltas , </a:t>
                </a:r>
                <a14:m>
                  <m:oMath xmlns:m="http://schemas.openxmlformats.org/officeDocument/2006/math">
                    <m:r>
                      <a:rPr lang="es-CL" b="0" i="1" smtClean="0">
                        <a:latin typeface="Cambria Math" panose="02040503050406030204" pitchFamily="18" charset="0"/>
                      </a:rPr>
                      <m:t>𝑁</m:t>
                    </m:r>
                    <m:r>
                      <a:rPr lang="es-CL" b="0" i="1" smtClean="0">
                        <a:latin typeface="Cambria Math" panose="02040503050406030204" pitchFamily="18" charset="0"/>
                      </a:rPr>
                      <m:t>=</m:t>
                    </m:r>
                    <m:f>
                      <m:fPr>
                        <m:ctrlPr>
                          <a:rPr lang="es-CL" b="0" i="1" smtClean="0">
                            <a:latin typeface="Cambria Math" panose="02040503050406030204" pitchFamily="18" charset="0"/>
                          </a:rPr>
                        </m:ctrlPr>
                      </m:fPr>
                      <m:num>
                        <m:r>
                          <a:rPr lang="es-CL" b="0" i="1" smtClean="0">
                            <a:latin typeface="Cambria Math" panose="02040503050406030204" pitchFamily="18" charset="0"/>
                          </a:rPr>
                          <m:t>6.4</m:t>
                        </m:r>
                        <m:r>
                          <a:rPr lang="es-CL" b="0" i="1" smtClean="0">
                            <a:latin typeface="Cambria Math" panose="02040503050406030204" pitchFamily="18" charset="0"/>
                            <a:ea typeface="Cambria Math" panose="02040503050406030204" pitchFamily="18" charset="0"/>
                          </a:rPr>
                          <m:t>𝜋</m:t>
                        </m:r>
                        <m:r>
                          <a:rPr lang="es-CL" b="0" i="1" smtClean="0">
                            <a:latin typeface="Cambria Math" panose="02040503050406030204" pitchFamily="18" charset="0"/>
                            <a:ea typeface="Cambria Math" panose="02040503050406030204" pitchFamily="18" charset="0"/>
                          </a:rPr>
                          <m:t>𝑟𝑎𝑑</m:t>
                        </m:r>
                      </m:num>
                      <m:den>
                        <m:r>
                          <a:rPr lang="es-CL" b="0" i="1" smtClean="0">
                            <a:latin typeface="Cambria Math" panose="02040503050406030204" pitchFamily="18" charset="0"/>
                          </a:rPr>
                          <m:t>2</m:t>
                        </m:r>
                        <m:r>
                          <a:rPr lang="es-CL" b="0" i="1" smtClean="0">
                            <a:latin typeface="Cambria Math" panose="02040503050406030204" pitchFamily="18" charset="0"/>
                            <a:ea typeface="Cambria Math" panose="02040503050406030204" pitchFamily="18" charset="0"/>
                          </a:rPr>
                          <m:t>𝜋</m:t>
                        </m:r>
                        <m:r>
                          <a:rPr lang="es-CL" b="0" i="1" smtClean="0">
                            <a:latin typeface="Cambria Math" panose="02040503050406030204" pitchFamily="18" charset="0"/>
                            <a:ea typeface="Cambria Math" panose="02040503050406030204" pitchFamily="18" charset="0"/>
                          </a:rPr>
                          <m:t>𝑟𝑎𝑑</m:t>
                        </m:r>
                      </m:den>
                    </m:f>
                    <m:r>
                      <a:rPr lang="es-CL" b="0" i="1" smtClean="0">
                        <a:latin typeface="Cambria Math" panose="02040503050406030204" pitchFamily="18" charset="0"/>
                      </a:rPr>
                      <m:t>=3,2 </m:t>
                    </m:r>
                    <m:r>
                      <a:rPr lang="es-CL" b="0" i="1" smtClean="0">
                        <a:latin typeface="Cambria Math" panose="02040503050406030204" pitchFamily="18" charset="0"/>
                      </a:rPr>
                      <m:t>𝑣𝑢𝑒𝑙𝑡𝑎𝑠</m:t>
                    </m:r>
                  </m:oMath>
                </a14:m>
                <a:endParaRPr lang="es-CL" dirty="0"/>
              </a:p>
              <a:p>
                <a:endParaRPr lang="es-CL" dirty="0"/>
              </a:p>
            </p:txBody>
          </p:sp>
        </mc:Choice>
        <mc:Fallback xmlns="">
          <p:sp>
            <p:nvSpPr>
              <p:cNvPr id="3" name="Marcador de contenido 2"/>
              <p:cNvSpPr>
                <a:spLocks noGrp="1" noRot="1" noChangeAspect="1" noMove="1" noResize="1" noEditPoints="1" noAdjustHandles="1" noChangeArrowheads="1" noChangeShapeType="1" noTextEdit="1"/>
              </p:cNvSpPr>
              <p:nvPr>
                <p:ph idx="1"/>
              </p:nvPr>
            </p:nvSpPr>
            <p:spPr>
              <a:xfrm>
                <a:off x="377159" y="186932"/>
                <a:ext cx="9603275" cy="5368048"/>
              </a:xfrm>
              <a:blipFill>
                <a:blip r:embed="rId2"/>
                <a:stretch>
                  <a:fillRect l="-508" t="-4545" r="-2032"/>
                </a:stretch>
              </a:blipFill>
            </p:spPr>
            <p:txBody>
              <a:bodyPr/>
              <a:lstStyle/>
              <a:p>
                <a:r>
                  <a:rPr lang="es-CL">
                    <a:noFill/>
                  </a:rPr>
                  <a:t> </a:t>
                </a:r>
              </a:p>
            </p:txBody>
          </p:sp>
        </mc:Fallback>
      </mc:AlternateContent>
    </p:spTree>
    <p:extLst>
      <p:ext uri="{BB962C8B-B14F-4D97-AF65-F5344CB8AC3E}">
        <p14:creationId xmlns:p14="http://schemas.microsoft.com/office/powerpoint/2010/main" val="334271564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Marcador de contenido 2"/>
              <p:cNvSpPr>
                <a:spLocks noGrp="1"/>
              </p:cNvSpPr>
              <p:nvPr>
                <p:ph idx="1"/>
              </p:nvPr>
            </p:nvSpPr>
            <p:spPr>
              <a:xfrm>
                <a:off x="331439" y="0"/>
                <a:ext cx="11487181" cy="5749290"/>
              </a:xfrm>
            </p:spPr>
            <p:txBody>
              <a:bodyPr>
                <a:normAutofit/>
              </a:bodyPr>
              <a:lstStyle/>
              <a:p>
                <a:r>
                  <a:rPr lang="es-CL" dirty="0"/>
                  <a:t>Por otro lado también se verifica:</a:t>
                </a:r>
              </a:p>
              <a:p>
                <a14:m>
                  <m:oMath xmlns:m="http://schemas.openxmlformats.org/officeDocument/2006/math">
                    <m:r>
                      <a:rPr lang="es-CL" i="1" smtClean="0">
                        <a:latin typeface="Cambria Math" panose="02040503050406030204" pitchFamily="18" charset="0"/>
                        <a:ea typeface="Cambria Math" panose="02040503050406030204" pitchFamily="18" charset="0"/>
                      </a:rPr>
                      <m:t>𝜑</m:t>
                    </m:r>
                    <m:r>
                      <a:rPr lang="es-CL" b="0" i="1" smtClean="0">
                        <a:latin typeface="Cambria Math" panose="02040503050406030204" pitchFamily="18" charset="0"/>
                        <a:ea typeface="Cambria Math" panose="02040503050406030204" pitchFamily="18" charset="0"/>
                      </a:rPr>
                      <m:t>=</m:t>
                    </m:r>
                    <m:sSub>
                      <m:sSubPr>
                        <m:ctrlPr>
                          <a:rPr lang="es-CL" b="0" i="1" smtClean="0">
                            <a:latin typeface="Cambria Math" panose="02040503050406030204" pitchFamily="18" charset="0"/>
                            <a:ea typeface="Cambria Math" panose="02040503050406030204" pitchFamily="18" charset="0"/>
                          </a:rPr>
                        </m:ctrlPr>
                      </m:sSubPr>
                      <m:e>
                        <m:r>
                          <a:rPr lang="es-CL" b="0" i="1" smtClean="0">
                            <a:latin typeface="Cambria Math" panose="02040503050406030204" pitchFamily="18" charset="0"/>
                            <a:ea typeface="Cambria Math" panose="02040503050406030204" pitchFamily="18" charset="0"/>
                          </a:rPr>
                          <m:t>𝜔</m:t>
                        </m:r>
                      </m:e>
                      <m:sub>
                        <m:r>
                          <a:rPr lang="es-CL" b="0" i="1" smtClean="0">
                            <a:latin typeface="Cambria Math" panose="02040503050406030204" pitchFamily="18" charset="0"/>
                            <a:ea typeface="Cambria Math" panose="02040503050406030204" pitchFamily="18" charset="0"/>
                          </a:rPr>
                          <m:t>0</m:t>
                        </m:r>
                      </m:sub>
                    </m:sSub>
                    <m:r>
                      <a:rPr lang="es-CL" b="0" i="1" smtClean="0">
                        <a:latin typeface="Cambria Math" panose="02040503050406030204" pitchFamily="18" charset="0"/>
                        <a:ea typeface="Cambria Math" panose="02040503050406030204" pitchFamily="18" charset="0"/>
                      </a:rPr>
                      <m:t>𝑡</m:t>
                    </m:r>
                    <m:r>
                      <a:rPr lang="es-CL" b="0" i="1" smtClean="0">
                        <a:latin typeface="Cambria Math" panose="02040503050406030204" pitchFamily="18" charset="0"/>
                        <a:ea typeface="Cambria Math" panose="02040503050406030204" pitchFamily="18" charset="0"/>
                      </a:rPr>
                      <m:t>+</m:t>
                    </m:r>
                    <m:f>
                      <m:fPr>
                        <m:ctrlPr>
                          <a:rPr lang="es-CL" b="0" i="1" smtClean="0">
                            <a:latin typeface="Cambria Math" panose="02040503050406030204" pitchFamily="18" charset="0"/>
                            <a:ea typeface="Cambria Math" panose="02040503050406030204" pitchFamily="18" charset="0"/>
                          </a:rPr>
                        </m:ctrlPr>
                      </m:fPr>
                      <m:num>
                        <m:r>
                          <a:rPr lang="es-CL" b="0" i="1" smtClean="0">
                            <a:latin typeface="Cambria Math" panose="02040503050406030204" pitchFamily="18" charset="0"/>
                            <a:ea typeface="Cambria Math" panose="02040503050406030204" pitchFamily="18" charset="0"/>
                          </a:rPr>
                          <m:t>1</m:t>
                        </m:r>
                      </m:num>
                      <m:den>
                        <m:r>
                          <a:rPr lang="es-CL" b="0" i="1" smtClean="0">
                            <a:latin typeface="Cambria Math" panose="02040503050406030204" pitchFamily="18" charset="0"/>
                            <a:ea typeface="Cambria Math" panose="02040503050406030204" pitchFamily="18" charset="0"/>
                          </a:rPr>
                          <m:t>2</m:t>
                        </m:r>
                      </m:den>
                    </m:f>
                    <m:r>
                      <a:rPr lang="es-CL" b="0" i="1" smtClean="0">
                        <a:latin typeface="Cambria Math" panose="02040503050406030204" pitchFamily="18" charset="0"/>
                        <a:ea typeface="Cambria Math" panose="02040503050406030204" pitchFamily="18" charset="0"/>
                      </a:rPr>
                      <m:t>𝛼</m:t>
                    </m:r>
                    <m:sSup>
                      <m:sSupPr>
                        <m:ctrlPr>
                          <a:rPr lang="es-CL" b="0" i="1" smtClean="0">
                            <a:latin typeface="Cambria Math" panose="02040503050406030204" pitchFamily="18" charset="0"/>
                            <a:ea typeface="Cambria Math" panose="02040503050406030204" pitchFamily="18" charset="0"/>
                          </a:rPr>
                        </m:ctrlPr>
                      </m:sSupPr>
                      <m:e>
                        <m:r>
                          <a:rPr lang="es-CL" b="0" i="1" smtClean="0">
                            <a:latin typeface="Cambria Math" panose="02040503050406030204" pitchFamily="18" charset="0"/>
                            <a:ea typeface="Cambria Math" panose="02040503050406030204" pitchFamily="18" charset="0"/>
                          </a:rPr>
                          <m:t>𝑡</m:t>
                        </m:r>
                      </m:e>
                      <m:sup>
                        <m:r>
                          <a:rPr lang="es-CL" b="0" i="1" smtClean="0">
                            <a:latin typeface="Cambria Math" panose="02040503050406030204" pitchFamily="18" charset="0"/>
                            <a:ea typeface="Cambria Math" panose="02040503050406030204" pitchFamily="18" charset="0"/>
                          </a:rPr>
                          <m:t>2</m:t>
                        </m:r>
                      </m:sup>
                    </m:sSup>
                  </m:oMath>
                </a14:m>
                <a:endParaRPr lang="es-CL" dirty="0"/>
              </a:p>
              <a:p>
                <a:r>
                  <a:rPr lang="es-CL" dirty="0"/>
                  <a:t>Ejemplo: Una partícula esta girando en una trayectoria circular con una rapidez angular de  </a:t>
                </a:r>
                <a14:m>
                  <m:oMath xmlns:m="http://schemas.openxmlformats.org/officeDocument/2006/math">
                    <m:r>
                      <a:rPr lang="es-CL" i="1" dirty="0" smtClean="0">
                        <a:latin typeface="Cambria Math" panose="02040503050406030204" pitchFamily="18" charset="0"/>
                      </a:rPr>
                      <m:t>6</m:t>
                    </m:r>
                    <m:r>
                      <a:rPr lang="es-CL" i="1">
                        <a:latin typeface="Cambria Math" panose="02040503050406030204" pitchFamily="18" charset="0"/>
                        <a:ea typeface="Cambria Math" panose="02040503050406030204" pitchFamily="18" charset="0"/>
                      </a:rPr>
                      <m:t>𝜋</m:t>
                    </m:r>
                    <m:r>
                      <a:rPr lang="es-CL" i="1">
                        <a:latin typeface="Cambria Math" panose="02040503050406030204" pitchFamily="18" charset="0"/>
                        <a:ea typeface="Cambria Math" panose="02040503050406030204" pitchFamily="18" charset="0"/>
                      </a:rPr>
                      <m:t>𝑟𝑎𝑑</m:t>
                    </m:r>
                    <m:r>
                      <a:rPr lang="es-CL" i="1">
                        <a:latin typeface="Cambria Math" panose="02040503050406030204" pitchFamily="18" charset="0"/>
                        <a:ea typeface="Cambria Math" panose="02040503050406030204" pitchFamily="18" charset="0"/>
                      </a:rPr>
                      <m:t>/</m:t>
                    </m:r>
                    <m:r>
                      <a:rPr lang="es-CL" i="1">
                        <a:latin typeface="Cambria Math" panose="02040503050406030204" pitchFamily="18" charset="0"/>
                        <a:ea typeface="Cambria Math" panose="02040503050406030204" pitchFamily="18" charset="0"/>
                      </a:rPr>
                      <m:t>𝑠</m:t>
                    </m:r>
                  </m:oMath>
                </a14:m>
                <a:r>
                  <a:rPr lang="es-CL" dirty="0"/>
                  <a:t>. Acelera angularmente a razón de </a:t>
                </a:r>
                <a14:m>
                  <m:oMath xmlns:m="http://schemas.openxmlformats.org/officeDocument/2006/math">
                    <m:r>
                      <a:rPr lang="es-CL" i="1" dirty="0">
                        <a:latin typeface="Cambria Math" panose="02040503050406030204" pitchFamily="18" charset="0"/>
                      </a:rPr>
                      <m:t>4</m:t>
                    </m:r>
                    <m:r>
                      <a:rPr lang="es-CL" i="1">
                        <a:latin typeface="Cambria Math" panose="02040503050406030204" pitchFamily="18" charset="0"/>
                        <a:ea typeface="Cambria Math" panose="02040503050406030204" pitchFamily="18" charset="0"/>
                      </a:rPr>
                      <m:t>𝜋</m:t>
                    </m:r>
                    <m:f>
                      <m:fPr>
                        <m:type m:val="skw"/>
                        <m:ctrlPr>
                          <a:rPr lang="es-CL" i="1">
                            <a:latin typeface="Cambria Math" panose="02040503050406030204" pitchFamily="18" charset="0"/>
                            <a:ea typeface="Cambria Math" panose="02040503050406030204" pitchFamily="18" charset="0"/>
                          </a:rPr>
                        </m:ctrlPr>
                      </m:fPr>
                      <m:num>
                        <m:r>
                          <a:rPr lang="es-CL" i="1">
                            <a:latin typeface="Cambria Math" panose="02040503050406030204" pitchFamily="18" charset="0"/>
                            <a:ea typeface="Cambria Math" panose="02040503050406030204" pitchFamily="18" charset="0"/>
                          </a:rPr>
                          <m:t>𝑟𝑎𝑑</m:t>
                        </m:r>
                      </m:num>
                      <m:den>
                        <m:sSup>
                          <m:sSupPr>
                            <m:ctrlPr>
                              <a:rPr lang="es-CL" i="1">
                                <a:latin typeface="Cambria Math" panose="02040503050406030204" pitchFamily="18" charset="0"/>
                                <a:ea typeface="Cambria Math" panose="02040503050406030204" pitchFamily="18" charset="0"/>
                              </a:rPr>
                            </m:ctrlPr>
                          </m:sSupPr>
                          <m:e>
                            <m:r>
                              <a:rPr lang="es-CL" i="1">
                                <a:latin typeface="Cambria Math" panose="02040503050406030204" pitchFamily="18" charset="0"/>
                                <a:ea typeface="Cambria Math" panose="02040503050406030204" pitchFamily="18" charset="0"/>
                              </a:rPr>
                              <m:t>𝑠</m:t>
                            </m:r>
                          </m:e>
                          <m:sup>
                            <m:r>
                              <a:rPr lang="es-CL" i="1">
                                <a:latin typeface="Cambria Math" panose="02040503050406030204" pitchFamily="18" charset="0"/>
                                <a:ea typeface="Cambria Math" panose="02040503050406030204" pitchFamily="18" charset="0"/>
                              </a:rPr>
                              <m:t>2</m:t>
                            </m:r>
                          </m:sup>
                        </m:sSup>
                      </m:den>
                    </m:f>
                  </m:oMath>
                </a14:m>
                <a:r>
                  <a:rPr lang="es-CL" dirty="0"/>
                  <a:t> , durante 6s.</a:t>
                </a:r>
              </a:p>
              <a:p>
                <a:r>
                  <a:rPr lang="es-CL" dirty="0"/>
                  <a:t>¿Cuál es la rapidez que adquiere al cabo de este tiempo?</a:t>
                </a:r>
              </a:p>
              <a:p>
                <a:r>
                  <a:rPr lang="es-CL" dirty="0"/>
                  <a:t>¿Qué ángulo gira mientras acelera?</a:t>
                </a:r>
              </a:p>
              <a:p>
                <a:r>
                  <a:rPr lang="es-CL" dirty="0"/>
                  <a:t>¿Cuántas vueltas gira mientras acelera?</a:t>
                </a:r>
              </a:p>
              <a:p>
                <a14:m>
                  <m:oMath xmlns:m="http://schemas.openxmlformats.org/officeDocument/2006/math">
                    <m:sSub>
                      <m:sSubPr>
                        <m:ctrlPr>
                          <a:rPr lang="es-CL" i="1">
                            <a:latin typeface="Cambria Math" panose="02040503050406030204" pitchFamily="18" charset="0"/>
                            <a:ea typeface="Cambria Math" panose="02040503050406030204" pitchFamily="18" charset="0"/>
                          </a:rPr>
                        </m:ctrlPr>
                      </m:sSubPr>
                      <m:e>
                        <m:r>
                          <a:rPr lang="es-CL" i="1">
                            <a:latin typeface="Cambria Math" panose="02040503050406030204" pitchFamily="18" charset="0"/>
                            <a:ea typeface="Cambria Math" panose="02040503050406030204" pitchFamily="18" charset="0"/>
                          </a:rPr>
                          <m:t>𝜔</m:t>
                        </m:r>
                      </m:e>
                      <m:sub>
                        <m:r>
                          <a:rPr lang="es-CL" i="1">
                            <a:latin typeface="Cambria Math" panose="02040503050406030204" pitchFamily="18" charset="0"/>
                            <a:ea typeface="Cambria Math" panose="02040503050406030204" pitchFamily="18" charset="0"/>
                          </a:rPr>
                          <m:t>𝑓</m:t>
                        </m:r>
                      </m:sub>
                    </m:sSub>
                    <m:r>
                      <a:rPr lang="es-CL" i="1">
                        <a:latin typeface="Cambria Math" panose="02040503050406030204" pitchFamily="18" charset="0"/>
                        <a:ea typeface="Cambria Math" panose="02040503050406030204" pitchFamily="18" charset="0"/>
                      </a:rPr>
                      <m:t>=</m:t>
                    </m:r>
                    <m:sSub>
                      <m:sSubPr>
                        <m:ctrlPr>
                          <a:rPr lang="es-CL" i="1">
                            <a:latin typeface="Cambria Math" panose="02040503050406030204" pitchFamily="18" charset="0"/>
                            <a:ea typeface="Cambria Math" panose="02040503050406030204" pitchFamily="18" charset="0"/>
                          </a:rPr>
                        </m:ctrlPr>
                      </m:sSubPr>
                      <m:e>
                        <m:r>
                          <a:rPr lang="es-CL" i="1">
                            <a:latin typeface="Cambria Math" panose="02040503050406030204" pitchFamily="18" charset="0"/>
                            <a:ea typeface="Cambria Math" panose="02040503050406030204" pitchFamily="18" charset="0"/>
                          </a:rPr>
                          <m:t>𝜔</m:t>
                        </m:r>
                      </m:e>
                      <m:sub>
                        <m:r>
                          <a:rPr lang="es-CL" i="1">
                            <a:latin typeface="Cambria Math" panose="02040503050406030204" pitchFamily="18" charset="0"/>
                            <a:ea typeface="Cambria Math" panose="02040503050406030204" pitchFamily="18" charset="0"/>
                          </a:rPr>
                          <m:t>0</m:t>
                        </m:r>
                      </m:sub>
                    </m:sSub>
                    <m:r>
                      <a:rPr lang="es-CL" i="1">
                        <a:latin typeface="Cambria Math" panose="02040503050406030204" pitchFamily="18" charset="0"/>
                        <a:ea typeface="Cambria Math" panose="02040503050406030204" pitchFamily="18" charset="0"/>
                      </a:rPr>
                      <m:t>+</m:t>
                    </m:r>
                    <m:r>
                      <a:rPr lang="es-CL" i="1">
                        <a:latin typeface="Cambria Math" panose="02040503050406030204" pitchFamily="18" charset="0"/>
                        <a:ea typeface="Cambria Math" panose="02040503050406030204" pitchFamily="18" charset="0"/>
                      </a:rPr>
                      <m:t>𝛼</m:t>
                    </m:r>
                    <m:r>
                      <a:rPr lang="es-CL" i="1">
                        <a:latin typeface="Cambria Math" panose="02040503050406030204" pitchFamily="18" charset="0"/>
                        <a:ea typeface="Cambria Math" panose="02040503050406030204" pitchFamily="18" charset="0"/>
                      </a:rPr>
                      <m:t>𝑡</m:t>
                    </m:r>
                  </m:oMath>
                </a14:m>
                <a:endParaRPr lang="es-CL" dirty="0"/>
              </a:p>
              <a:p>
                <a14:m>
                  <m:oMath xmlns:m="http://schemas.openxmlformats.org/officeDocument/2006/math">
                    <m:sSub>
                      <m:sSubPr>
                        <m:ctrlPr>
                          <a:rPr lang="es-CL" i="1">
                            <a:latin typeface="Cambria Math" panose="02040503050406030204" pitchFamily="18" charset="0"/>
                            <a:ea typeface="Cambria Math" panose="02040503050406030204" pitchFamily="18" charset="0"/>
                          </a:rPr>
                        </m:ctrlPr>
                      </m:sSubPr>
                      <m:e>
                        <m:r>
                          <a:rPr lang="es-CL" i="1">
                            <a:latin typeface="Cambria Math" panose="02040503050406030204" pitchFamily="18" charset="0"/>
                            <a:ea typeface="Cambria Math" panose="02040503050406030204" pitchFamily="18" charset="0"/>
                          </a:rPr>
                          <m:t>𝜔</m:t>
                        </m:r>
                      </m:e>
                      <m:sub>
                        <m:r>
                          <a:rPr lang="es-CL" i="1">
                            <a:latin typeface="Cambria Math" panose="02040503050406030204" pitchFamily="18" charset="0"/>
                            <a:ea typeface="Cambria Math" panose="02040503050406030204" pitchFamily="18" charset="0"/>
                          </a:rPr>
                          <m:t>𝑓</m:t>
                        </m:r>
                      </m:sub>
                    </m:sSub>
                    <m:r>
                      <a:rPr lang="es-CL" i="1">
                        <a:latin typeface="Cambria Math" panose="02040503050406030204" pitchFamily="18" charset="0"/>
                        <a:ea typeface="Cambria Math" panose="02040503050406030204" pitchFamily="18" charset="0"/>
                      </a:rPr>
                      <m:t>=</m:t>
                    </m:r>
                    <m:r>
                      <a:rPr lang="es-CL" b="0" i="1" smtClean="0">
                        <a:latin typeface="Cambria Math" panose="02040503050406030204" pitchFamily="18" charset="0"/>
                        <a:ea typeface="Cambria Math" panose="02040503050406030204" pitchFamily="18" charset="0"/>
                      </a:rPr>
                      <m:t>6</m:t>
                    </m:r>
                    <m:r>
                      <a:rPr lang="es-CL" b="0" i="1" smtClean="0">
                        <a:latin typeface="Cambria Math" panose="02040503050406030204" pitchFamily="18" charset="0"/>
                        <a:ea typeface="Cambria Math" panose="02040503050406030204" pitchFamily="18" charset="0"/>
                      </a:rPr>
                      <m:t>𝜋</m:t>
                    </m:r>
                    <m:f>
                      <m:fPr>
                        <m:type m:val="skw"/>
                        <m:ctrlPr>
                          <a:rPr lang="es-CL" b="0" i="1" smtClean="0">
                            <a:latin typeface="Cambria Math" panose="02040503050406030204" pitchFamily="18" charset="0"/>
                            <a:ea typeface="Cambria Math" panose="02040503050406030204" pitchFamily="18" charset="0"/>
                          </a:rPr>
                        </m:ctrlPr>
                      </m:fPr>
                      <m:num>
                        <m:r>
                          <a:rPr lang="es-CL" b="0" i="1" smtClean="0">
                            <a:latin typeface="Cambria Math" panose="02040503050406030204" pitchFamily="18" charset="0"/>
                            <a:ea typeface="Cambria Math" panose="02040503050406030204" pitchFamily="18" charset="0"/>
                          </a:rPr>
                          <m:t>𝑟𝑎𝑑</m:t>
                        </m:r>
                      </m:num>
                      <m:den>
                        <m:r>
                          <a:rPr lang="es-CL" b="0" i="1" smtClean="0">
                            <a:latin typeface="Cambria Math" panose="02040503050406030204" pitchFamily="18" charset="0"/>
                            <a:ea typeface="Cambria Math" panose="02040503050406030204" pitchFamily="18" charset="0"/>
                          </a:rPr>
                          <m:t>𝑠</m:t>
                        </m:r>
                      </m:den>
                    </m:f>
                    <m:r>
                      <a:rPr lang="es-CL" i="1">
                        <a:latin typeface="Cambria Math" panose="02040503050406030204" pitchFamily="18" charset="0"/>
                        <a:ea typeface="Cambria Math" panose="02040503050406030204" pitchFamily="18" charset="0"/>
                      </a:rPr>
                      <m:t>+</m:t>
                    </m:r>
                    <m:r>
                      <a:rPr lang="es-CL" i="1">
                        <a:latin typeface="Cambria Math" panose="02040503050406030204" pitchFamily="18" charset="0"/>
                      </a:rPr>
                      <m:t>4</m:t>
                    </m:r>
                    <m:r>
                      <a:rPr lang="es-CL" i="1">
                        <a:latin typeface="Cambria Math" panose="02040503050406030204" pitchFamily="18" charset="0"/>
                        <a:ea typeface="Cambria Math" panose="02040503050406030204" pitchFamily="18" charset="0"/>
                      </a:rPr>
                      <m:t>𝜋</m:t>
                    </m:r>
                    <m:f>
                      <m:fPr>
                        <m:type m:val="skw"/>
                        <m:ctrlPr>
                          <a:rPr lang="es-CL" i="1">
                            <a:latin typeface="Cambria Math" panose="02040503050406030204" pitchFamily="18" charset="0"/>
                            <a:ea typeface="Cambria Math" panose="02040503050406030204" pitchFamily="18" charset="0"/>
                          </a:rPr>
                        </m:ctrlPr>
                      </m:fPr>
                      <m:num>
                        <m:r>
                          <a:rPr lang="es-CL" i="1">
                            <a:latin typeface="Cambria Math" panose="02040503050406030204" pitchFamily="18" charset="0"/>
                            <a:ea typeface="Cambria Math" panose="02040503050406030204" pitchFamily="18" charset="0"/>
                          </a:rPr>
                          <m:t>𝑟𝑎𝑑</m:t>
                        </m:r>
                      </m:num>
                      <m:den>
                        <m:sSup>
                          <m:sSupPr>
                            <m:ctrlPr>
                              <a:rPr lang="es-CL" i="1">
                                <a:latin typeface="Cambria Math" panose="02040503050406030204" pitchFamily="18" charset="0"/>
                                <a:ea typeface="Cambria Math" panose="02040503050406030204" pitchFamily="18" charset="0"/>
                              </a:rPr>
                            </m:ctrlPr>
                          </m:sSupPr>
                          <m:e>
                            <m:r>
                              <a:rPr lang="es-CL" i="1">
                                <a:latin typeface="Cambria Math" panose="02040503050406030204" pitchFamily="18" charset="0"/>
                                <a:ea typeface="Cambria Math" panose="02040503050406030204" pitchFamily="18" charset="0"/>
                              </a:rPr>
                              <m:t>𝑠</m:t>
                            </m:r>
                          </m:e>
                          <m:sup>
                            <m:r>
                              <a:rPr lang="es-CL" i="1">
                                <a:latin typeface="Cambria Math" panose="02040503050406030204" pitchFamily="18" charset="0"/>
                                <a:ea typeface="Cambria Math" panose="02040503050406030204" pitchFamily="18" charset="0"/>
                              </a:rPr>
                              <m:t>2</m:t>
                            </m:r>
                          </m:sup>
                        </m:sSup>
                      </m:den>
                    </m:f>
                    <m:r>
                      <a:rPr lang="es-CL" i="1">
                        <a:latin typeface="Cambria Math" panose="02040503050406030204" pitchFamily="18" charset="0"/>
                        <a:ea typeface="Cambria Math" panose="02040503050406030204" pitchFamily="18" charset="0"/>
                      </a:rPr>
                      <m:t>∗6</m:t>
                    </m:r>
                    <m:r>
                      <a:rPr lang="es-CL" i="1">
                        <a:latin typeface="Cambria Math" panose="02040503050406030204" pitchFamily="18" charset="0"/>
                        <a:ea typeface="Cambria Math" panose="02040503050406030204" pitchFamily="18" charset="0"/>
                      </a:rPr>
                      <m:t>𝑠</m:t>
                    </m:r>
                    <m:r>
                      <a:rPr lang="es-CL" i="1">
                        <a:latin typeface="Cambria Math" panose="02040503050406030204" pitchFamily="18" charset="0"/>
                        <a:ea typeface="Cambria Math" panose="02040503050406030204" pitchFamily="18" charset="0"/>
                      </a:rPr>
                      <m:t>=30</m:t>
                    </m:r>
                    <m:r>
                      <a:rPr lang="es-CL" b="0" i="1" smtClean="0">
                        <a:latin typeface="Cambria Math" panose="02040503050406030204" pitchFamily="18" charset="0"/>
                        <a:ea typeface="Cambria Math" panose="02040503050406030204" pitchFamily="18" charset="0"/>
                      </a:rPr>
                      <m:t>𝜋</m:t>
                    </m:r>
                    <m:f>
                      <m:fPr>
                        <m:type m:val="skw"/>
                        <m:ctrlPr>
                          <a:rPr lang="es-CL" b="0" i="1" smtClean="0">
                            <a:latin typeface="Cambria Math" panose="02040503050406030204" pitchFamily="18" charset="0"/>
                            <a:ea typeface="Cambria Math" panose="02040503050406030204" pitchFamily="18" charset="0"/>
                          </a:rPr>
                        </m:ctrlPr>
                      </m:fPr>
                      <m:num>
                        <m:r>
                          <a:rPr lang="es-CL" b="0" i="1" smtClean="0">
                            <a:latin typeface="Cambria Math" panose="02040503050406030204" pitchFamily="18" charset="0"/>
                            <a:ea typeface="Cambria Math" panose="02040503050406030204" pitchFamily="18" charset="0"/>
                          </a:rPr>
                          <m:t>𝑟𝑎𝑑</m:t>
                        </m:r>
                      </m:num>
                      <m:den>
                        <m:r>
                          <a:rPr lang="es-CL" b="0" i="1" smtClean="0">
                            <a:latin typeface="Cambria Math" panose="02040503050406030204" pitchFamily="18" charset="0"/>
                            <a:ea typeface="Cambria Math" panose="02040503050406030204" pitchFamily="18" charset="0"/>
                          </a:rPr>
                          <m:t>𝑠</m:t>
                        </m:r>
                      </m:den>
                    </m:f>
                    <m:r>
                      <a:rPr lang="es-CL" i="1">
                        <a:latin typeface="Cambria Math" panose="02040503050406030204" pitchFamily="18" charset="0"/>
                        <a:ea typeface="Cambria Math" panose="02040503050406030204" pitchFamily="18" charset="0"/>
                      </a:rPr>
                      <m:t> </m:t>
                    </m:r>
                  </m:oMath>
                </a14:m>
                <a:endParaRPr lang="es-CL" dirty="0"/>
              </a:p>
              <a:p>
                <a:endParaRPr lang="es-CL" dirty="0"/>
              </a:p>
              <a:p>
                <a:endParaRPr lang="es-CL" dirty="0"/>
              </a:p>
            </p:txBody>
          </p:sp>
        </mc:Choice>
        <mc:Fallback xmlns="">
          <p:sp>
            <p:nvSpPr>
              <p:cNvPr id="3" name="Marcador de contenido 2"/>
              <p:cNvSpPr>
                <a:spLocks noGrp="1" noRot="1" noChangeAspect="1" noMove="1" noResize="1" noEditPoints="1" noAdjustHandles="1" noChangeArrowheads="1" noChangeShapeType="1" noTextEdit="1"/>
              </p:cNvSpPr>
              <p:nvPr>
                <p:ph idx="1"/>
              </p:nvPr>
            </p:nvSpPr>
            <p:spPr>
              <a:xfrm>
                <a:off x="331439" y="0"/>
                <a:ext cx="11487181" cy="5749290"/>
              </a:xfrm>
              <a:blipFill>
                <a:blip r:embed="rId2"/>
                <a:stretch>
                  <a:fillRect l="-477"/>
                </a:stretch>
              </a:blipFill>
            </p:spPr>
            <p:txBody>
              <a:bodyPr/>
              <a:lstStyle/>
              <a:p>
                <a:r>
                  <a:rPr lang="es-CL">
                    <a:noFill/>
                  </a:rPr>
                  <a:t> </a:t>
                </a:r>
              </a:p>
            </p:txBody>
          </p:sp>
        </mc:Fallback>
      </mc:AlternateContent>
    </p:spTree>
    <p:extLst>
      <p:ext uri="{BB962C8B-B14F-4D97-AF65-F5344CB8AC3E}">
        <p14:creationId xmlns:p14="http://schemas.microsoft.com/office/powerpoint/2010/main" val="387376041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Marcador de contenido 2"/>
              <p:cNvSpPr>
                <a:spLocks noGrp="1"/>
              </p:cNvSpPr>
              <p:nvPr>
                <p:ph idx="1"/>
              </p:nvPr>
            </p:nvSpPr>
            <p:spPr>
              <a:xfrm>
                <a:off x="502889" y="198362"/>
                <a:ext cx="9603275" cy="5436628"/>
              </a:xfrm>
            </p:spPr>
            <p:txBody>
              <a:bodyPr>
                <a:normAutofit/>
              </a:bodyPr>
              <a:lstStyle/>
              <a:p>
                <a:r>
                  <a:rPr lang="es-CL" dirty="0"/>
                  <a:t>¿Qué ángulo gira mientras acelera?</a:t>
                </a:r>
              </a:p>
              <a:p>
                <a14:m>
                  <m:oMath xmlns:m="http://schemas.openxmlformats.org/officeDocument/2006/math">
                    <m:r>
                      <a:rPr lang="es-CL" i="1">
                        <a:latin typeface="Cambria Math" panose="02040503050406030204" pitchFamily="18" charset="0"/>
                        <a:ea typeface="Cambria Math" panose="02040503050406030204" pitchFamily="18" charset="0"/>
                      </a:rPr>
                      <m:t>𝜑</m:t>
                    </m:r>
                    <m:r>
                      <a:rPr lang="es-CL" i="1">
                        <a:latin typeface="Cambria Math" panose="02040503050406030204" pitchFamily="18" charset="0"/>
                        <a:ea typeface="Cambria Math" panose="02040503050406030204" pitchFamily="18" charset="0"/>
                      </a:rPr>
                      <m:t>=</m:t>
                    </m:r>
                    <m:sSub>
                      <m:sSubPr>
                        <m:ctrlPr>
                          <a:rPr lang="es-CL" i="1">
                            <a:latin typeface="Cambria Math" panose="02040503050406030204" pitchFamily="18" charset="0"/>
                            <a:ea typeface="Cambria Math" panose="02040503050406030204" pitchFamily="18" charset="0"/>
                          </a:rPr>
                        </m:ctrlPr>
                      </m:sSubPr>
                      <m:e>
                        <m:r>
                          <a:rPr lang="es-CL" i="1">
                            <a:latin typeface="Cambria Math" panose="02040503050406030204" pitchFamily="18" charset="0"/>
                            <a:ea typeface="Cambria Math" panose="02040503050406030204" pitchFamily="18" charset="0"/>
                          </a:rPr>
                          <m:t>𝜔</m:t>
                        </m:r>
                      </m:e>
                      <m:sub>
                        <m:r>
                          <a:rPr lang="es-CL" i="1">
                            <a:latin typeface="Cambria Math" panose="02040503050406030204" pitchFamily="18" charset="0"/>
                            <a:ea typeface="Cambria Math" panose="02040503050406030204" pitchFamily="18" charset="0"/>
                          </a:rPr>
                          <m:t>0</m:t>
                        </m:r>
                      </m:sub>
                    </m:sSub>
                    <m:r>
                      <a:rPr lang="es-CL" i="1">
                        <a:latin typeface="Cambria Math" panose="02040503050406030204" pitchFamily="18" charset="0"/>
                        <a:ea typeface="Cambria Math" panose="02040503050406030204" pitchFamily="18" charset="0"/>
                      </a:rPr>
                      <m:t>𝑡</m:t>
                    </m:r>
                    <m:r>
                      <a:rPr lang="es-CL" i="1">
                        <a:latin typeface="Cambria Math" panose="02040503050406030204" pitchFamily="18" charset="0"/>
                        <a:ea typeface="Cambria Math" panose="02040503050406030204" pitchFamily="18" charset="0"/>
                      </a:rPr>
                      <m:t>+</m:t>
                    </m:r>
                    <m:f>
                      <m:fPr>
                        <m:ctrlPr>
                          <a:rPr lang="es-CL" i="1">
                            <a:latin typeface="Cambria Math" panose="02040503050406030204" pitchFamily="18" charset="0"/>
                            <a:ea typeface="Cambria Math" panose="02040503050406030204" pitchFamily="18" charset="0"/>
                          </a:rPr>
                        </m:ctrlPr>
                      </m:fPr>
                      <m:num>
                        <m:r>
                          <a:rPr lang="es-CL" i="1">
                            <a:latin typeface="Cambria Math" panose="02040503050406030204" pitchFamily="18" charset="0"/>
                            <a:ea typeface="Cambria Math" panose="02040503050406030204" pitchFamily="18" charset="0"/>
                          </a:rPr>
                          <m:t>1</m:t>
                        </m:r>
                      </m:num>
                      <m:den>
                        <m:r>
                          <a:rPr lang="es-CL" i="1">
                            <a:latin typeface="Cambria Math" panose="02040503050406030204" pitchFamily="18" charset="0"/>
                            <a:ea typeface="Cambria Math" panose="02040503050406030204" pitchFamily="18" charset="0"/>
                          </a:rPr>
                          <m:t>2</m:t>
                        </m:r>
                      </m:den>
                    </m:f>
                    <m:r>
                      <a:rPr lang="es-CL" i="1">
                        <a:latin typeface="Cambria Math" panose="02040503050406030204" pitchFamily="18" charset="0"/>
                        <a:ea typeface="Cambria Math" panose="02040503050406030204" pitchFamily="18" charset="0"/>
                      </a:rPr>
                      <m:t>𝛼</m:t>
                    </m:r>
                    <m:sSup>
                      <m:sSupPr>
                        <m:ctrlPr>
                          <a:rPr lang="es-CL" i="1">
                            <a:latin typeface="Cambria Math" panose="02040503050406030204" pitchFamily="18" charset="0"/>
                            <a:ea typeface="Cambria Math" panose="02040503050406030204" pitchFamily="18" charset="0"/>
                          </a:rPr>
                        </m:ctrlPr>
                      </m:sSupPr>
                      <m:e>
                        <m:r>
                          <a:rPr lang="es-CL" i="1">
                            <a:latin typeface="Cambria Math" panose="02040503050406030204" pitchFamily="18" charset="0"/>
                            <a:ea typeface="Cambria Math" panose="02040503050406030204" pitchFamily="18" charset="0"/>
                          </a:rPr>
                          <m:t>𝑡</m:t>
                        </m:r>
                      </m:e>
                      <m:sup>
                        <m:r>
                          <a:rPr lang="es-CL" i="1">
                            <a:latin typeface="Cambria Math" panose="02040503050406030204" pitchFamily="18" charset="0"/>
                            <a:ea typeface="Cambria Math" panose="02040503050406030204" pitchFamily="18" charset="0"/>
                          </a:rPr>
                          <m:t>2</m:t>
                        </m:r>
                      </m:sup>
                    </m:sSup>
                  </m:oMath>
                </a14:m>
                <a:endParaRPr lang="es-CL" dirty="0"/>
              </a:p>
              <a:p>
                <a14:m>
                  <m:oMath xmlns:m="http://schemas.openxmlformats.org/officeDocument/2006/math">
                    <m:r>
                      <a:rPr lang="es-CL" i="1">
                        <a:latin typeface="Cambria Math" panose="02040503050406030204" pitchFamily="18" charset="0"/>
                        <a:ea typeface="Cambria Math" panose="02040503050406030204" pitchFamily="18" charset="0"/>
                      </a:rPr>
                      <m:t>𝜑</m:t>
                    </m:r>
                    <m:r>
                      <a:rPr lang="es-CL" i="1">
                        <a:latin typeface="Cambria Math" panose="02040503050406030204" pitchFamily="18" charset="0"/>
                        <a:ea typeface="Cambria Math" panose="02040503050406030204" pitchFamily="18" charset="0"/>
                      </a:rPr>
                      <m:t>=6</m:t>
                    </m:r>
                    <m:r>
                      <a:rPr lang="es-CL" b="0" i="1" smtClean="0">
                        <a:latin typeface="Cambria Math" panose="02040503050406030204" pitchFamily="18" charset="0"/>
                        <a:ea typeface="Cambria Math" panose="02040503050406030204" pitchFamily="18" charset="0"/>
                      </a:rPr>
                      <m:t>𝜋</m:t>
                    </m:r>
                    <m:f>
                      <m:fPr>
                        <m:ctrlPr>
                          <a:rPr lang="es-CL" b="0" i="1" smtClean="0">
                            <a:latin typeface="Cambria Math" panose="02040503050406030204" pitchFamily="18" charset="0"/>
                            <a:ea typeface="Cambria Math" panose="02040503050406030204" pitchFamily="18" charset="0"/>
                          </a:rPr>
                        </m:ctrlPr>
                      </m:fPr>
                      <m:num>
                        <m:r>
                          <a:rPr lang="es-CL" b="0" i="1" smtClean="0">
                            <a:latin typeface="Cambria Math" panose="02040503050406030204" pitchFamily="18" charset="0"/>
                            <a:ea typeface="Cambria Math" panose="02040503050406030204" pitchFamily="18" charset="0"/>
                          </a:rPr>
                          <m:t>𝑟𝑎𝑑</m:t>
                        </m:r>
                      </m:num>
                      <m:den>
                        <m:r>
                          <a:rPr lang="es-CL" b="0" i="1" smtClean="0">
                            <a:latin typeface="Cambria Math" panose="02040503050406030204" pitchFamily="18" charset="0"/>
                            <a:ea typeface="Cambria Math" panose="02040503050406030204" pitchFamily="18" charset="0"/>
                          </a:rPr>
                          <m:t>𝑠</m:t>
                        </m:r>
                      </m:den>
                    </m:f>
                    <m:r>
                      <a:rPr lang="es-CL" b="0" i="1" smtClean="0">
                        <a:latin typeface="Cambria Math" panose="02040503050406030204" pitchFamily="18" charset="0"/>
                        <a:ea typeface="Cambria Math" panose="02040503050406030204" pitchFamily="18" charset="0"/>
                      </a:rPr>
                      <m:t>∗6</m:t>
                    </m:r>
                    <m:r>
                      <a:rPr lang="es-CL" b="0" i="1" smtClean="0">
                        <a:latin typeface="Cambria Math" panose="02040503050406030204" pitchFamily="18" charset="0"/>
                        <a:ea typeface="Cambria Math" panose="02040503050406030204" pitchFamily="18" charset="0"/>
                      </a:rPr>
                      <m:t>𝑠</m:t>
                    </m:r>
                    <m:r>
                      <a:rPr lang="es-CL" i="1">
                        <a:latin typeface="Cambria Math" panose="02040503050406030204" pitchFamily="18" charset="0"/>
                        <a:ea typeface="Cambria Math" panose="02040503050406030204" pitchFamily="18" charset="0"/>
                      </a:rPr>
                      <m:t>+</m:t>
                    </m:r>
                    <m:f>
                      <m:fPr>
                        <m:ctrlPr>
                          <a:rPr lang="es-CL" i="1">
                            <a:latin typeface="Cambria Math" panose="02040503050406030204" pitchFamily="18" charset="0"/>
                            <a:ea typeface="Cambria Math" panose="02040503050406030204" pitchFamily="18" charset="0"/>
                          </a:rPr>
                        </m:ctrlPr>
                      </m:fPr>
                      <m:num>
                        <m:r>
                          <a:rPr lang="es-CL" i="1">
                            <a:latin typeface="Cambria Math" panose="02040503050406030204" pitchFamily="18" charset="0"/>
                            <a:ea typeface="Cambria Math" panose="02040503050406030204" pitchFamily="18" charset="0"/>
                          </a:rPr>
                          <m:t>1</m:t>
                        </m:r>
                      </m:num>
                      <m:den>
                        <m:r>
                          <a:rPr lang="es-CL" i="1">
                            <a:latin typeface="Cambria Math" panose="02040503050406030204" pitchFamily="18" charset="0"/>
                            <a:ea typeface="Cambria Math" panose="02040503050406030204" pitchFamily="18" charset="0"/>
                          </a:rPr>
                          <m:t>2</m:t>
                        </m:r>
                      </m:den>
                    </m:f>
                    <m:r>
                      <a:rPr lang="es-CL" b="0" i="1" smtClean="0">
                        <a:latin typeface="Cambria Math" panose="02040503050406030204" pitchFamily="18" charset="0"/>
                        <a:ea typeface="Cambria Math" panose="02040503050406030204" pitchFamily="18" charset="0"/>
                      </a:rPr>
                      <m:t>∗4</m:t>
                    </m:r>
                    <m:r>
                      <a:rPr lang="es-CL" b="0" i="1" smtClean="0">
                        <a:latin typeface="Cambria Math" panose="02040503050406030204" pitchFamily="18" charset="0"/>
                        <a:ea typeface="Cambria Math" panose="02040503050406030204" pitchFamily="18" charset="0"/>
                      </a:rPr>
                      <m:t>𝜋</m:t>
                    </m:r>
                    <m:f>
                      <m:fPr>
                        <m:type m:val="skw"/>
                        <m:ctrlPr>
                          <a:rPr lang="es-CL" b="0" i="1" smtClean="0">
                            <a:latin typeface="Cambria Math" panose="02040503050406030204" pitchFamily="18" charset="0"/>
                            <a:ea typeface="Cambria Math" panose="02040503050406030204" pitchFamily="18" charset="0"/>
                          </a:rPr>
                        </m:ctrlPr>
                      </m:fPr>
                      <m:num>
                        <m:r>
                          <a:rPr lang="es-CL" b="0" i="1" smtClean="0">
                            <a:latin typeface="Cambria Math" panose="02040503050406030204" pitchFamily="18" charset="0"/>
                            <a:ea typeface="Cambria Math" panose="02040503050406030204" pitchFamily="18" charset="0"/>
                          </a:rPr>
                          <m:t>𝑟𝑎𝑑</m:t>
                        </m:r>
                      </m:num>
                      <m:den>
                        <m:sSup>
                          <m:sSupPr>
                            <m:ctrlPr>
                              <a:rPr lang="es-CL" b="0" i="1" smtClean="0">
                                <a:latin typeface="Cambria Math" panose="02040503050406030204" pitchFamily="18" charset="0"/>
                                <a:ea typeface="Cambria Math" panose="02040503050406030204" pitchFamily="18" charset="0"/>
                              </a:rPr>
                            </m:ctrlPr>
                          </m:sSupPr>
                          <m:e>
                            <m:r>
                              <a:rPr lang="es-CL" b="0" i="1" smtClean="0">
                                <a:latin typeface="Cambria Math" panose="02040503050406030204" pitchFamily="18" charset="0"/>
                                <a:ea typeface="Cambria Math" panose="02040503050406030204" pitchFamily="18" charset="0"/>
                              </a:rPr>
                              <m:t>𝑠</m:t>
                            </m:r>
                          </m:e>
                          <m:sup>
                            <m:r>
                              <a:rPr lang="es-CL" b="0" i="1" smtClean="0">
                                <a:latin typeface="Cambria Math" panose="02040503050406030204" pitchFamily="18" charset="0"/>
                                <a:ea typeface="Cambria Math" panose="02040503050406030204" pitchFamily="18" charset="0"/>
                              </a:rPr>
                              <m:t>2</m:t>
                            </m:r>
                          </m:sup>
                        </m:sSup>
                      </m:den>
                    </m:f>
                    <m:sSup>
                      <m:sSupPr>
                        <m:ctrlPr>
                          <a:rPr lang="es-CL" i="1">
                            <a:latin typeface="Cambria Math" panose="02040503050406030204" pitchFamily="18" charset="0"/>
                            <a:ea typeface="Cambria Math" panose="02040503050406030204" pitchFamily="18" charset="0"/>
                          </a:rPr>
                        </m:ctrlPr>
                      </m:sSupPr>
                      <m:e>
                        <m:r>
                          <a:rPr lang="es-CL" b="0" i="1" smtClean="0">
                            <a:latin typeface="Cambria Math" panose="02040503050406030204" pitchFamily="18" charset="0"/>
                            <a:ea typeface="Cambria Math" panose="02040503050406030204" pitchFamily="18" charset="0"/>
                          </a:rPr>
                          <m:t>∗(6</m:t>
                        </m:r>
                        <m:r>
                          <a:rPr lang="es-CL" b="0" i="1" smtClean="0">
                            <a:latin typeface="Cambria Math" panose="02040503050406030204" pitchFamily="18" charset="0"/>
                            <a:ea typeface="Cambria Math" panose="02040503050406030204" pitchFamily="18" charset="0"/>
                          </a:rPr>
                          <m:t>𝑠</m:t>
                        </m:r>
                        <m:r>
                          <a:rPr lang="es-CL" b="0" i="1" smtClean="0">
                            <a:latin typeface="Cambria Math" panose="02040503050406030204" pitchFamily="18" charset="0"/>
                            <a:ea typeface="Cambria Math" panose="02040503050406030204" pitchFamily="18" charset="0"/>
                          </a:rPr>
                          <m:t>)</m:t>
                        </m:r>
                      </m:e>
                      <m:sup>
                        <m:r>
                          <a:rPr lang="es-CL" i="1">
                            <a:latin typeface="Cambria Math" panose="02040503050406030204" pitchFamily="18" charset="0"/>
                            <a:ea typeface="Cambria Math" panose="02040503050406030204" pitchFamily="18" charset="0"/>
                          </a:rPr>
                          <m:t>2</m:t>
                        </m:r>
                      </m:sup>
                    </m:sSup>
                  </m:oMath>
                </a14:m>
                <a:endParaRPr lang="es-CL" dirty="0"/>
              </a:p>
              <a:p>
                <a14:m>
                  <m:oMath xmlns:m="http://schemas.openxmlformats.org/officeDocument/2006/math">
                    <m:r>
                      <a:rPr lang="es-CL" i="1">
                        <a:latin typeface="Cambria Math" panose="02040503050406030204" pitchFamily="18" charset="0"/>
                        <a:ea typeface="Cambria Math" panose="02040503050406030204" pitchFamily="18" charset="0"/>
                      </a:rPr>
                      <m:t>𝜑</m:t>
                    </m:r>
                    <m:r>
                      <a:rPr lang="es-CL" i="1">
                        <a:latin typeface="Cambria Math" panose="02040503050406030204" pitchFamily="18" charset="0"/>
                        <a:ea typeface="Cambria Math" panose="02040503050406030204" pitchFamily="18" charset="0"/>
                      </a:rPr>
                      <m:t>=36</m:t>
                    </m:r>
                    <m:r>
                      <a:rPr lang="es-CL" i="1">
                        <a:latin typeface="Cambria Math" panose="02040503050406030204" pitchFamily="18" charset="0"/>
                        <a:ea typeface="Cambria Math" panose="02040503050406030204" pitchFamily="18" charset="0"/>
                      </a:rPr>
                      <m:t>𝜋</m:t>
                    </m:r>
                    <m:r>
                      <a:rPr lang="es-CL" b="0" i="1" smtClean="0">
                        <a:latin typeface="Cambria Math" panose="02040503050406030204" pitchFamily="18" charset="0"/>
                        <a:ea typeface="Cambria Math" panose="02040503050406030204" pitchFamily="18" charset="0"/>
                      </a:rPr>
                      <m:t>𝑟𝑎𝑑</m:t>
                    </m:r>
                    <m:r>
                      <a:rPr lang="es-CL" i="1">
                        <a:latin typeface="Cambria Math" panose="02040503050406030204" pitchFamily="18" charset="0"/>
                        <a:ea typeface="Cambria Math" panose="02040503050406030204" pitchFamily="18" charset="0"/>
                      </a:rPr>
                      <m:t>+</m:t>
                    </m:r>
                    <m:r>
                      <a:rPr lang="es-CL" b="0" i="1" smtClean="0">
                        <a:latin typeface="Cambria Math" panose="02040503050406030204" pitchFamily="18" charset="0"/>
                        <a:ea typeface="Cambria Math" panose="02040503050406030204" pitchFamily="18" charset="0"/>
                      </a:rPr>
                      <m:t>72</m:t>
                    </m:r>
                    <m:r>
                      <a:rPr lang="es-CL" i="1">
                        <a:latin typeface="Cambria Math" panose="02040503050406030204" pitchFamily="18" charset="0"/>
                        <a:ea typeface="Cambria Math" panose="02040503050406030204" pitchFamily="18" charset="0"/>
                      </a:rPr>
                      <m:t>𝜋</m:t>
                    </m:r>
                    <m:r>
                      <a:rPr lang="es-CL" b="0" i="1" smtClean="0">
                        <a:latin typeface="Cambria Math" panose="02040503050406030204" pitchFamily="18" charset="0"/>
                        <a:ea typeface="Cambria Math" panose="02040503050406030204" pitchFamily="18" charset="0"/>
                      </a:rPr>
                      <m:t>𝑟𝑎𝑑</m:t>
                    </m:r>
                  </m:oMath>
                </a14:m>
                <a:endParaRPr lang="es-CL" dirty="0"/>
              </a:p>
              <a:p>
                <a14:m>
                  <m:oMath xmlns:m="http://schemas.openxmlformats.org/officeDocument/2006/math">
                    <m:r>
                      <a:rPr lang="es-CL" i="1">
                        <a:latin typeface="Cambria Math" panose="02040503050406030204" pitchFamily="18" charset="0"/>
                        <a:ea typeface="Cambria Math" panose="02040503050406030204" pitchFamily="18" charset="0"/>
                      </a:rPr>
                      <m:t>𝜑</m:t>
                    </m:r>
                    <m:r>
                      <a:rPr lang="es-CL" i="1">
                        <a:latin typeface="Cambria Math" panose="02040503050406030204" pitchFamily="18" charset="0"/>
                        <a:ea typeface="Cambria Math" panose="02040503050406030204" pitchFamily="18" charset="0"/>
                      </a:rPr>
                      <m:t>=108</m:t>
                    </m:r>
                    <m:r>
                      <a:rPr lang="es-CL" i="1">
                        <a:latin typeface="Cambria Math" panose="02040503050406030204" pitchFamily="18" charset="0"/>
                        <a:ea typeface="Cambria Math" panose="02040503050406030204" pitchFamily="18" charset="0"/>
                      </a:rPr>
                      <m:t>𝜋</m:t>
                    </m:r>
                    <m:r>
                      <a:rPr lang="es-CL" i="1">
                        <a:latin typeface="Cambria Math" panose="02040503050406030204" pitchFamily="18" charset="0"/>
                        <a:ea typeface="Cambria Math" panose="02040503050406030204" pitchFamily="18" charset="0"/>
                      </a:rPr>
                      <m:t>𝑟𝑎𝑑</m:t>
                    </m:r>
                  </m:oMath>
                </a14:m>
                <a:endParaRPr lang="es-CL" dirty="0"/>
              </a:p>
              <a:p>
                <a:r>
                  <a:rPr lang="es-CL" dirty="0"/>
                  <a:t>¿Cuántas vueltas gira mientras acelera?</a:t>
                </a:r>
              </a:p>
              <a:p>
                <a:r>
                  <a:rPr lang="es-CL" dirty="0"/>
                  <a:t>Numero de vueltas , </a:t>
                </a:r>
                <a14:m>
                  <m:oMath xmlns:m="http://schemas.openxmlformats.org/officeDocument/2006/math">
                    <m:r>
                      <a:rPr lang="es-CL" i="1">
                        <a:latin typeface="Cambria Math" panose="02040503050406030204" pitchFamily="18" charset="0"/>
                      </a:rPr>
                      <m:t>𝑁</m:t>
                    </m:r>
                    <m:r>
                      <a:rPr lang="es-CL" i="1">
                        <a:latin typeface="Cambria Math" panose="02040503050406030204" pitchFamily="18" charset="0"/>
                      </a:rPr>
                      <m:t>=</m:t>
                    </m:r>
                    <m:f>
                      <m:fPr>
                        <m:ctrlPr>
                          <a:rPr lang="es-CL" i="1">
                            <a:latin typeface="Cambria Math" panose="02040503050406030204" pitchFamily="18" charset="0"/>
                          </a:rPr>
                        </m:ctrlPr>
                      </m:fPr>
                      <m:num>
                        <m:r>
                          <a:rPr lang="es-CL" b="0" i="1" smtClean="0">
                            <a:latin typeface="Cambria Math" panose="02040503050406030204" pitchFamily="18" charset="0"/>
                          </a:rPr>
                          <m:t>108</m:t>
                        </m:r>
                        <m:r>
                          <a:rPr lang="es-CL" i="1">
                            <a:latin typeface="Cambria Math" panose="02040503050406030204" pitchFamily="18" charset="0"/>
                            <a:ea typeface="Cambria Math" panose="02040503050406030204" pitchFamily="18" charset="0"/>
                          </a:rPr>
                          <m:t>𝜋</m:t>
                        </m:r>
                        <m:r>
                          <a:rPr lang="es-CL" i="1">
                            <a:latin typeface="Cambria Math" panose="02040503050406030204" pitchFamily="18" charset="0"/>
                            <a:ea typeface="Cambria Math" panose="02040503050406030204" pitchFamily="18" charset="0"/>
                          </a:rPr>
                          <m:t>𝑟𝑎𝑑</m:t>
                        </m:r>
                      </m:num>
                      <m:den>
                        <m:r>
                          <a:rPr lang="es-CL" i="1">
                            <a:latin typeface="Cambria Math" panose="02040503050406030204" pitchFamily="18" charset="0"/>
                          </a:rPr>
                          <m:t>2</m:t>
                        </m:r>
                        <m:r>
                          <a:rPr lang="es-CL" i="1">
                            <a:latin typeface="Cambria Math" panose="02040503050406030204" pitchFamily="18" charset="0"/>
                            <a:ea typeface="Cambria Math" panose="02040503050406030204" pitchFamily="18" charset="0"/>
                          </a:rPr>
                          <m:t>𝜋</m:t>
                        </m:r>
                        <m:r>
                          <a:rPr lang="es-CL" i="1">
                            <a:latin typeface="Cambria Math" panose="02040503050406030204" pitchFamily="18" charset="0"/>
                            <a:ea typeface="Cambria Math" panose="02040503050406030204" pitchFamily="18" charset="0"/>
                          </a:rPr>
                          <m:t>𝑟𝑎𝑑</m:t>
                        </m:r>
                      </m:den>
                    </m:f>
                    <m:r>
                      <a:rPr lang="es-CL" i="1">
                        <a:latin typeface="Cambria Math" panose="02040503050406030204" pitchFamily="18" charset="0"/>
                      </a:rPr>
                      <m:t>=</m:t>
                    </m:r>
                    <m:r>
                      <a:rPr lang="es-CL" b="0" i="1" smtClean="0">
                        <a:latin typeface="Cambria Math" panose="02040503050406030204" pitchFamily="18" charset="0"/>
                      </a:rPr>
                      <m:t>54</m:t>
                    </m:r>
                    <m:r>
                      <a:rPr lang="es-CL" i="1">
                        <a:latin typeface="Cambria Math" panose="02040503050406030204" pitchFamily="18" charset="0"/>
                      </a:rPr>
                      <m:t> </m:t>
                    </m:r>
                    <m:r>
                      <a:rPr lang="es-CL" i="1">
                        <a:latin typeface="Cambria Math" panose="02040503050406030204" pitchFamily="18" charset="0"/>
                      </a:rPr>
                      <m:t>𝑣𝑢𝑒𝑙𝑡𝑎𝑠</m:t>
                    </m:r>
                  </m:oMath>
                </a14:m>
                <a:endParaRPr lang="es-CL" dirty="0"/>
              </a:p>
              <a:p>
                <a:endParaRPr lang="es-CL" dirty="0"/>
              </a:p>
              <a:p>
                <a:endParaRPr lang="es-CL" dirty="0"/>
              </a:p>
              <a:p>
                <a:endParaRPr lang="es-CL" dirty="0"/>
              </a:p>
            </p:txBody>
          </p:sp>
        </mc:Choice>
        <mc:Fallback xmlns="">
          <p:sp>
            <p:nvSpPr>
              <p:cNvPr id="3" name="Marcador de contenido 2"/>
              <p:cNvSpPr>
                <a:spLocks noGrp="1" noRot="1" noChangeAspect="1" noMove="1" noResize="1" noEditPoints="1" noAdjustHandles="1" noChangeArrowheads="1" noChangeShapeType="1" noTextEdit="1"/>
              </p:cNvSpPr>
              <p:nvPr>
                <p:ph idx="1"/>
              </p:nvPr>
            </p:nvSpPr>
            <p:spPr>
              <a:xfrm>
                <a:off x="502889" y="198362"/>
                <a:ext cx="9603275" cy="5436628"/>
              </a:xfrm>
              <a:blipFill>
                <a:blip r:embed="rId2"/>
                <a:stretch>
                  <a:fillRect l="-571" t="-112"/>
                </a:stretch>
              </a:blipFill>
            </p:spPr>
            <p:txBody>
              <a:bodyPr/>
              <a:lstStyle/>
              <a:p>
                <a:r>
                  <a:rPr lang="es-CL">
                    <a:noFill/>
                  </a:rPr>
                  <a:t> </a:t>
                </a:r>
              </a:p>
            </p:txBody>
          </p:sp>
        </mc:Fallback>
      </mc:AlternateContent>
    </p:spTree>
    <p:extLst>
      <p:ext uri="{BB962C8B-B14F-4D97-AF65-F5344CB8AC3E}">
        <p14:creationId xmlns:p14="http://schemas.microsoft.com/office/powerpoint/2010/main" val="384629029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A6A389E-5C9D-4F23-84DA-377EE4A6C793}"/>
              </a:ext>
            </a:extLst>
          </p:cNvPr>
          <p:cNvSpPr>
            <a:spLocks noGrp="1"/>
          </p:cNvSpPr>
          <p:nvPr>
            <p:ph type="title"/>
          </p:nvPr>
        </p:nvSpPr>
        <p:spPr/>
        <p:txBody>
          <a:bodyPr/>
          <a:lstStyle/>
          <a:p>
            <a:r>
              <a:rPr lang="es-MX" dirty="0"/>
              <a:t>Aceleración orbital.</a:t>
            </a:r>
            <a:endParaRPr lang="es-CL" dirty="0"/>
          </a:p>
        </p:txBody>
      </p:sp>
      <mc:AlternateContent xmlns:mc="http://schemas.openxmlformats.org/markup-compatibility/2006">
        <mc:Choice xmlns:a14="http://schemas.microsoft.com/office/drawing/2010/main" Requires="a14">
          <p:sp>
            <p:nvSpPr>
              <p:cNvPr id="3" name="Marcador de contenido 2">
                <a:extLst>
                  <a:ext uri="{FF2B5EF4-FFF2-40B4-BE49-F238E27FC236}">
                    <a16:creationId xmlns:a16="http://schemas.microsoft.com/office/drawing/2014/main" id="{F259AA27-BA60-4CE4-93F1-71A1C927883C}"/>
                  </a:ext>
                </a:extLst>
              </p:cNvPr>
              <p:cNvSpPr>
                <a:spLocks noGrp="1"/>
              </p:cNvSpPr>
              <p:nvPr>
                <p:ph idx="1"/>
              </p:nvPr>
            </p:nvSpPr>
            <p:spPr/>
            <p:txBody>
              <a:bodyPr/>
              <a:lstStyle/>
              <a:p>
                <a:r>
                  <a:rPr lang="es-MX" dirty="0"/>
                  <a:t>Es la que experimenta una partícula, a o largo de la trayectoria , girando en una trayectoria circular</a:t>
                </a:r>
              </a:p>
              <a:p>
                <a:r>
                  <a:rPr lang="es-MX" dirty="0"/>
                  <a:t>Como :</a:t>
                </a:r>
                <a14:m>
                  <m:oMath xmlns:m="http://schemas.openxmlformats.org/officeDocument/2006/math">
                    <m:r>
                      <a:rPr lang="es-MX" b="0" i="1" smtClean="0">
                        <a:latin typeface="Cambria Math" panose="02040503050406030204" pitchFamily="18" charset="0"/>
                      </a:rPr>
                      <m:t>𝑉</m:t>
                    </m:r>
                    <m:r>
                      <a:rPr lang="es-MX" b="0" i="1" smtClean="0">
                        <a:latin typeface="Cambria Math" panose="02040503050406030204" pitchFamily="18" charset="0"/>
                      </a:rPr>
                      <m:t>= </m:t>
                    </m:r>
                    <m:r>
                      <a:rPr lang="es-MX" b="0" i="1" smtClean="0">
                        <a:latin typeface="Cambria Math" panose="02040503050406030204" pitchFamily="18" charset="0"/>
                        <a:ea typeface="Cambria Math" panose="02040503050406030204" pitchFamily="18" charset="0"/>
                      </a:rPr>
                      <m:t>𝜔</m:t>
                    </m:r>
                    <m:r>
                      <a:rPr lang="es-MX" b="0" i="1" smtClean="0">
                        <a:latin typeface="Cambria Math" panose="02040503050406030204" pitchFamily="18" charset="0"/>
                        <a:ea typeface="Cambria Math" panose="02040503050406030204" pitchFamily="18" charset="0"/>
                      </a:rPr>
                      <m:t>𝑅</m:t>
                    </m:r>
                  </m:oMath>
                </a14:m>
                <a:r>
                  <a:rPr lang="es-MX" dirty="0"/>
                  <a:t>  , dividiendo por t</a:t>
                </a:r>
              </a:p>
              <a:p>
                <a14:m>
                  <m:oMath xmlns:m="http://schemas.openxmlformats.org/officeDocument/2006/math">
                    <m:f>
                      <m:fPr>
                        <m:ctrlPr>
                          <a:rPr lang="es-MX" i="1" smtClean="0">
                            <a:latin typeface="Cambria Math" panose="02040503050406030204" pitchFamily="18" charset="0"/>
                          </a:rPr>
                        </m:ctrlPr>
                      </m:fPr>
                      <m:num>
                        <m:r>
                          <a:rPr lang="es-MX" b="0" i="1" smtClean="0">
                            <a:latin typeface="Cambria Math" panose="02040503050406030204" pitchFamily="18" charset="0"/>
                          </a:rPr>
                          <m:t>𝑣</m:t>
                        </m:r>
                      </m:num>
                      <m:den>
                        <m:r>
                          <a:rPr lang="es-MX" b="0" i="1" smtClean="0">
                            <a:latin typeface="Cambria Math" panose="02040503050406030204" pitchFamily="18" charset="0"/>
                          </a:rPr>
                          <m:t>𝑡</m:t>
                        </m:r>
                      </m:den>
                    </m:f>
                    <m:r>
                      <a:rPr lang="es-MX" b="0" i="1" smtClean="0">
                        <a:latin typeface="Cambria Math" panose="02040503050406030204" pitchFamily="18" charset="0"/>
                      </a:rPr>
                      <m:t>=</m:t>
                    </m:r>
                    <m:f>
                      <m:fPr>
                        <m:ctrlPr>
                          <a:rPr lang="es-MX" b="0" i="1" smtClean="0">
                            <a:latin typeface="Cambria Math" panose="02040503050406030204" pitchFamily="18" charset="0"/>
                          </a:rPr>
                        </m:ctrlPr>
                      </m:fPr>
                      <m:num>
                        <m:r>
                          <a:rPr lang="es-MX" b="0" i="1" smtClean="0">
                            <a:latin typeface="Cambria Math" panose="02040503050406030204" pitchFamily="18" charset="0"/>
                            <a:ea typeface="Cambria Math" panose="02040503050406030204" pitchFamily="18" charset="0"/>
                          </a:rPr>
                          <m:t>𝜔</m:t>
                        </m:r>
                      </m:num>
                      <m:den>
                        <m:r>
                          <a:rPr lang="es-MX" b="0" i="1" smtClean="0">
                            <a:latin typeface="Cambria Math" panose="02040503050406030204" pitchFamily="18" charset="0"/>
                          </a:rPr>
                          <m:t>𝑡</m:t>
                        </m:r>
                      </m:den>
                    </m:f>
                    <m:r>
                      <a:rPr lang="es-MX" b="0" i="1" smtClean="0">
                        <a:latin typeface="Cambria Math" panose="02040503050406030204" pitchFamily="18" charset="0"/>
                      </a:rPr>
                      <m:t>𝑅</m:t>
                    </m:r>
                  </m:oMath>
                </a14:m>
                <a:endParaRPr lang="es-MX" dirty="0"/>
              </a:p>
              <a:p>
                <a14:m>
                  <m:oMath xmlns:m="http://schemas.openxmlformats.org/officeDocument/2006/math">
                    <m:sSub>
                      <m:sSubPr>
                        <m:ctrlPr>
                          <a:rPr lang="es-CL" i="1" smtClean="0">
                            <a:latin typeface="Cambria Math" panose="02040503050406030204" pitchFamily="18" charset="0"/>
                          </a:rPr>
                        </m:ctrlPr>
                      </m:sSubPr>
                      <m:e>
                        <m:r>
                          <a:rPr lang="es-MX" b="0" i="1" smtClean="0">
                            <a:latin typeface="Cambria Math" panose="02040503050406030204" pitchFamily="18" charset="0"/>
                          </a:rPr>
                          <m:t>𝑎</m:t>
                        </m:r>
                      </m:e>
                      <m:sub>
                        <m:r>
                          <a:rPr lang="es-MX" b="0" i="1" smtClean="0">
                            <a:latin typeface="Cambria Math" panose="02040503050406030204" pitchFamily="18" charset="0"/>
                          </a:rPr>
                          <m:t>𝑡</m:t>
                        </m:r>
                      </m:sub>
                    </m:sSub>
                    <m:r>
                      <a:rPr lang="es-MX" b="0" i="1" smtClean="0">
                        <a:latin typeface="Cambria Math" panose="02040503050406030204" pitchFamily="18" charset="0"/>
                      </a:rPr>
                      <m:t>=</m:t>
                    </m:r>
                    <m:r>
                      <a:rPr lang="es-MX" b="0" i="1" smtClean="0">
                        <a:latin typeface="Cambria Math" panose="02040503050406030204" pitchFamily="18" charset="0"/>
                        <a:ea typeface="Cambria Math" panose="02040503050406030204" pitchFamily="18" charset="0"/>
                      </a:rPr>
                      <m:t>𝛼</m:t>
                    </m:r>
                    <m:r>
                      <a:rPr lang="es-MX" b="0" i="1" smtClean="0">
                        <a:latin typeface="Cambria Math" panose="02040503050406030204" pitchFamily="18" charset="0"/>
                        <a:ea typeface="Cambria Math" panose="02040503050406030204" pitchFamily="18" charset="0"/>
                      </a:rPr>
                      <m:t>𝑅</m:t>
                    </m:r>
                  </m:oMath>
                </a14:m>
                <a:endParaRPr lang="es-CL" dirty="0"/>
              </a:p>
            </p:txBody>
          </p:sp>
        </mc:Choice>
        <mc:Fallback>
          <p:sp>
            <p:nvSpPr>
              <p:cNvPr id="3" name="Marcador de contenido 2">
                <a:extLst>
                  <a:ext uri="{FF2B5EF4-FFF2-40B4-BE49-F238E27FC236}">
                    <a16:creationId xmlns:a16="http://schemas.microsoft.com/office/drawing/2014/main" id="{F259AA27-BA60-4CE4-93F1-71A1C927883C}"/>
                  </a:ext>
                </a:extLst>
              </p:cNvPr>
              <p:cNvSpPr>
                <a:spLocks noGrp="1" noRot="1" noChangeAspect="1" noMove="1" noResize="1" noEditPoints="1" noAdjustHandles="1" noChangeArrowheads="1" noChangeShapeType="1" noTextEdit="1"/>
              </p:cNvSpPr>
              <p:nvPr>
                <p:ph idx="1"/>
              </p:nvPr>
            </p:nvSpPr>
            <p:spPr>
              <a:blipFill>
                <a:blip r:embed="rId2"/>
                <a:stretch>
                  <a:fillRect l="-571" t="-177"/>
                </a:stretch>
              </a:blipFill>
            </p:spPr>
            <p:txBody>
              <a:bodyPr/>
              <a:lstStyle/>
              <a:p>
                <a:r>
                  <a:rPr lang="es-CL">
                    <a:noFill/>
                  </a:rPr>
                  <a:t> </a:t>
                </a:r>
              </a:p>
            </p:txBody>
          </p:sp>
        </mc:Fallback>
      </mc:AlternateContent>
    </p:spTree>
    <p:extLst>
      <p:ext uri="{BB962C8B-B14F-4D97-AF65-F5344CB8AC3E}">
        <p14:creationId xmlns:p14="http://schemas.microsoft.com/office/powerpoint/2010/main" val="187608159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0724E079-997A-4FEB-88D3-F4B57B2EE473}"/>
              </a:ext>
            </a:extLst>
          </p:cNvPr>
          <p:cNvSpPr>
            <a:spLocks noGrp="1"/>
          </p:cNvSpPr>
          <p:nvPr>
            <p:ph idx="1"/>
          </p:nvPr>
        </p:nvSpPr>
        <p:spPr>
          <a:xfrm>
            <a:off x="936674" y="71523"/>
            <a:ext cx="9603275" cy="3450613"/>
          </a:xfrm>
        </p:spPr>
        <p:txBody>
          <a:bodyPr/>
          <a:lstStyle/>
          <a:p>
            <a:r>
              <a:rPr lang="es-MX" dirty="0"/>
              <a:t>Ejemplo de aplicación.</a:t>
            </a:r>
          </a:p>
          <a:p>
            <a:r>
              <a:rPr lang="es-MX" dirty="0"/>
              <a:t>Un automóvil está detenido en un </a:t>
            </a:r>
            <a:r>
              <a:rPr lang="es-MX"/>
              <a:t>semáforo en rojo, </a:t>
            </a:r>
            <a:r>
              <a:rPr lang="es-MX" dirty="0"/>
              <a:t>de pronto acelera y en 5 s alcanza una rapidez de 70km/h. las llantas del automóvil son aro 14”. Calcular.</a:t>
            </a:r>
          </a:p>
          <a:p>
            <a:r>
              <a:rPr lang="es-MX" dirty="0"/>
              <a:t>1.</a:t>
            </a:r>
            <a:endParaRPr lang="es-CL" dirty="0"/>
          </a:p>
        </p:txBody>
      </p:sp>
    </p:spTree>
    <p:extLst>
      <p:ext uri="{BB962C8B-B14F-4D97-AF65-F5344CB8AC3E}">
        <p14:creationId xmlns:p14="http://schemas.microsoft.com/office/powerpoint/2010/main" val="375607523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401712" y="254666"/>
            <a:ext cx="9603275" cy="5276890"/>
          </a:xfrm>
        </p:spPr>
        <p:txBody>
          <a:bodyPr>
            <a:normAutofit fontScale="85000" lnSpcReduction="10000"/>
          </a:bodyPr>
          <a:lstStyle/>
          <a:p>
            <a:pPr marL="0" indent="0">
              <a:buNone/>
            </a:pPr>
            <a:r>
              <a:rPr lang="es-CL" dirty="0"/>
              <a:t>2.- En la figura un objeto de masa “m” gira en una circunferencia en un plano horizontal, en cada uno de los instantes , el vector velocidad orbital representado tiene la misma magnitud. de acuerdo a esto:</a:t>
            </a:r>
          </a:p>
          <a:p>
            <a:pPr marL="0" indent="0">
              <a:buNone/>
            </a:pPr>
            <a:r>
              <a:rPr lang="es-CL" dirty="0"/>
              <a:t>¿La dirección del vector velocidad orbital , es constante?. Explique.</a:t>
            </a:r>
          </a:p>
          <a:p>
            <a:pPr marL="0" indent="0">
              <a:buNone/>
            </a:pPr>
            <a:r>
              <a:rPr lang="es-CL" dirty="0"/>
              <a:t>2.1.-¿Qué se puede decir del vector velocidad orbital y el radio de giro?</a:t>
            </a:r>
          </a:p>
          <a:p>
            <a:pPr marL="0" indent="0">
              <a:buNone/>
            </a:pPr>
            <a:r>
              <a:rPr lang="es-CL" dirty="0"/>
              <a:t>2.2.-¿Cómo se ubica la línea de acción del vector velocidad angular?</a:t>
            </a:r>
          </a:p>
          <a:p>
            <a:pPr marL="0" indent="0">
              <a:buNone/>
            </a:pPr>
            <a:r>
              <a:rPr lang="es-CL" dirty="0"/>
              <a:t>2.3.-¿Qué sentido (vertical) tiene el vector velocidad angular?</a:t>
            </a:r>
          </a:p>
          <a:p>
            <a:pPr marL="0" indent="0">
              <a:buNone/>
            </a:pPr>
            <a:r>
              <a:rPr lang="es-CL" dirty="0"/>
              <a:t>2.4.-¿Se trata de un movimiento acelerado?</a:t>
            </a:r>
          </a:p>
          <a:p>
            <a:pPr marL="0" indent="0">
              <a:buNone/>
            </a:pPr>
            <a:r>
              <a:rPr lang="es-CL" dirty="0"/>
              <a:t>2.5.-¿Qué tipo de aceleración, si la hay?</a:t>
            </a:r>
          </a:p>
          <a:p>
            <a:pPr marL="0" indent="0">
              <a:buNone/>
            </a:pPr>
            <a:r>
              <a:rPr lang="es-CL" dirty="0"/>
              <a:t>2.6.-Si la aceleración es distinta de 0, que dice la segunda ley de newton</a:t>
            </a:r>
          </a:p>
          <a:p>
            <a:pPr marL="0" indent="0">
              <a:buNone/>
            </a:pPr>
            <a:r>
              <a:rPr lang="es-CL" dirty="0"/>
              <a:t> al respecto?</a:t>
            </a:r>
          </a:p>
          <a:p>
            <a:pPr marL="0" indent="0">
              <a:buNone/>
            </a:pPr>
            <a:r>
              <a:rPr lang="es-CL" dirty="0"/>
              <a:t>2.7.-Si el objeto de masa “m”  giró un ángulo de 180° desde la posición A hasta la posición B. ¿Cuál es la magnitud de la rapidez angular con que se movió en ese intervalo de tiempo?</a:t>
            </a:r>
          </a:p>
          <a:p>
            <a:pPr marL="0" indent="0">
              <a:buNone/>
            </a:pPr>
            <a:r>
              <a:rPr lang="es-CL" dirty="0"/>
              <a:t> </a:t>
            </a:r>
          </a:p>
        </p:txBody>
      </p:sp>
      <p:pic>
        <p:nvPicPr>
          <p:cNvPr id="5" name="Imagen 4"/>
          <p:cNvPicPr>
            <a:picLocks noChangeAspect="1"/>
          </p:cNvPicPr>
          <p:nvPr/>
        </p:nvPicPr>
        <p:blipFill>
          <a:blip r:embed="rId2"/>
          <a:stretch>
            <a:fillRect/>
          </a:stretch>
        </p:blipFill>
        <p:spPr>
          <a:xfrm>
            <a:off x="6915150" y="1026461"/>
            <a:ext cx="5197828" cy="2828925"/>
          </a:xfrm>
          <a:prstGeom prst="rect">
            <a:avLst/>
          </a:prstGeom>
        </p:spPr>
      </p:pic>
    </p:spTree>
    <p:extLst>
      <p:ext uri="{BB962C8B-B14F-4D97-AF65-F5344CB8AC3E}">
        <p14:creationId xmlns:p14="http://schemas.microsoft.com/office/powerpoint/2010/main" val="40667397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Marcador de contenido 2"/>
              <p:cNvSpPr>
                <a:spLocks noGrp="1"/>
              </p:cNvSpPr>
              <p:nvPr>
                <p:ph idx="1"/>
              </p:nvPr>
            </p:nvSpPr>
            <p:spPr>
              <a:xfrm>
                <a:off x="445739" y="278372"/>
                <a:ext cx="9603275" cy="5093728"/>
              </a:xfrm>
            </p:spPr>
            <p:txBody>
              <a:bodyPr>
                <a:normAutofit/>
              </a:bodyPr>
              <a:lstStyle/>
              <a:p>
                <a:r>
                  <a:rPr lang="es-CL" dirty="0"/>
                  <a:t>Velocidad y rapidez orbital.</a:t>
                </a:r>
              </a:p>
              <a:p>
                <a:r>
                  <a:rPr lang="es-CL" dirty="0"/>
                  <a:t>La velocidad orbital es un vector , es siempre tangente</a:t>
                </a:r>
              </a:p>
              <a:p>
                <a:r>
                  <a:rPr lang="es-CL" dirty="0"/>
                  <a:t>A la circunferencia y perpendicular al radio de giro.</a:t>
                </a:r>
              </a:p>
              <a:p>
                <a:endParaRPr lang="es-CL" dirty="0"/>
              </a:p>
              <a:p>
                <a:r>
                  <a:rPr lang="es-CL" dirty="0"/>
                  <a:t>La rapidez orbital, es el módulo ( la medida) de la </a:t>
                </a:r>
              </a:p>
              <a:p>
                <a:r>
                  <a:rPr lang="es-CL" dirty="0"/>
                  <a:t>Velocidad orbital </a:t>
                </a:r>
              </a:p>
              <a:p>
                <a:r>
                  <a:rPr lang="es-CL" dirty="0"/>
                  <a:t>Está dad por ;</a:t>
                </a:r>
                <a14:m>
                  <m:oMath xmlns:m="http://schemas.openxmlformats.org/officeDocument/2006/math">
                    <m:r>
                      <a:rPr lang="es-CL" i="1" dirty="0">
                        <a:latin typeface="Cambria Math" panose="02040503050406030204" pitchFamily="18" charset="0"/>
                        <a:ea typeface="Cambria Math" panose="02040503050406030204" pitchFamily="18" charset="0"/>
                      </a:rPr>
                      <m:t>30</m:t>
                    </m:r>
                    <m:r>
                      <a:rPr lang="es-CL" i="1">
                        <a:latin typeface="Cambria Math" panose="02040503050406030204" pitchFamily="18" charset="0"/>
                        <a:ea typeface="Cambria Math" panose="02040503050406030204" pitchFamily="18" charset="0"/>
                      </a:rPr>
                      <m:t>𝜋</m:t>
                    </m:r>
                    <m:f>
                      <m:fPr>
                        <m:type m:val="skw"/>
                        <m:ctrlPr>
                          <a:rPr lang="es-CL" i="1">
                            <a:latin typeface="Cambria Math" panose="02040503050406030204" pitchFamily="18" charset="0"/>
                            <a:ea typeface="Cambria Math" panose="02040503050406030204" pitchFamily="18" charset="0"/>
                          </a:rPr>
                        </m:ctrlPr>
                      </m:fPr>
                      <m:num>
                        <m:r>
                          <a:rPr lang="es-CL" i="1">
                            <a:latin typeface="Cambria Math" panose="02040503050406030204" pitchFamily="18" charset="0"/>
                            <a:ea typeface="Cambria Math" panose="02040503050406030204" pitchFamily="18" charset="0"/>
                          </a:rPr>
                          <m:t>𝑟𝑎𝑑</m:t>
                        </m:r>
                      </m:num>
                      <m:den>
                        <m:r>
                          <a:rPr lang="es-CL" i="1">
                            <a:latin typeface="Cambria Math" panose="02040503050406030204" pitchFamily="18" charset="0"/>
                            <a:ea typeface="Cambria Math" panose="02040503050406030204" pitchFamily="18" charset="0"/>
                          </a:rPr>
                          <m:t>𝑠</m:t>
                        </m:r>
                      </m:den>
                    </m:f>
                  </m:oMath>
                </a14:m>
                <a:r>
                  <a:rPr lang="es-CL" dirty="0"/>
                  <a:t>Ejemplo : Se ata una piedra a una cuerda de 2m de largo y se hace girar con rapidez angular constante de </a:t>
                </a:r>
                <a14:m>
                  <m:oMath xmlns:m="http://schemas.openxmlformats.org/officeDocument/2006/math">
                    <m:r>
                      <a:rPr lang="es-CL" i="1" dirty="0" smtClean="0">
                        <a:latin typeface="Cambria Math" panose="02040503050406030204" pitchFamily="18" charset="0"/>
                        <a:ea typeface="Cambria Math" panose="02040503050406030204" pitchFamily="18" charset="0"/>
                      </a:rPr>
                      <m:t>2</m:t>
                    </m:r>
                    <m:r>
                      <a:rPr lang="es-CL" b="0" i="1" dirty="0" smtClean="0">
                        <a:latin typeface="Cambria Math" panose="02040503050406030204" pitchFamily="18" charset="0"/>
                        <a:ea typeface="Cambria Math" panose="02040503050406030204" pitchFamily="18" charset="0"/>
                      </a:rPr>
                      <m:t>0</m:t>
                    </m:r>
                    <m:r>
                      <a:rPr lang="es-CL" i="1">
                        <a:latin typeface="Cambria Math" panose="02040503050406030204" pitchFamily="18" charset="0"/>
                        <a:ea typeface="Cambria Math" panose="02040503050406030204" pitchFamily="18" charset="0"/>
                      </a:rPr>
                      <m:t>𝜋</m:t>
                    </m:r>
                    <m:f>
                      <m:fPr>
                        <m:type m:val="skw"/>
                        <m:ctrlPr>
                          <a:rPr lang="es-CL" i="1">
                            <a:latin typeface="Cambria Math" panose="02040503050406030204" pitchFamily="18" charset="0"/>
                            <a:ea typeface="Cambria Math" panose="02040503050406030204" pitchFamily="18" charset="0"/>
                          </a:rPr>
                        </m:ctrlPr>
                      </m:fPr>
                      <m:num>
                        <m:r>
                          <a:rPr lang="es-CL" i="1">
                            <a:latin typeface="Cambria Math" panose="02040503050406030204" pitchFamily="18" charset="0"/>
                            <a:ea typeface="Cambria Math" panose="02040503050406030204" pitchFamily="18" charset="0"/>
                          </a:rPr>
                          <m:t>𝑟𝑎𝑑</m:t>
                        </m:r>
                      </m:num>
                      <m:den>
                        <m:r>
                          <a:rPr lang="es-CL" b="0" i="1" smtClean="0">
                            <a:latin typeface="Cambria Math" panose="02040503050406030204" pitchFamily="18" charset="0"/>
                            <a:ea typeface="Cambria Math" panose="02040503050406030204" pitchFamily="18" charset="0"/>
                          </a:rPr>
                          <m:t>𝑠</m:t>
                        </m:r>
                      </m:den>
                    </m:f>
                  </m:oMath>
                </a14:m>
                <a:r>
                  <a:rPr lang="es-CL" dirty="0"/>
                  <a:t>.¿Cual es la magnitud de la rapidez orbital?</a:t>
                </a:r>
              </a:p>
              <a:p>
                <a:r>
                  <a:rPr lang="es-CL" dirty="0"/>
                  <a:t>; </a:t>
                </a:r>
                <a14:m>
                  <m:oMath xmlns:m="http://schemas.openxmlformats.org/officeDocument/2006/math">
                    <m:r>
                      <a:rPr lang="es-CL" i="1">
                        <a:latin typeface="Cambria Math" panose="02040503050406030204" pitchFamily="18" charset="0"/>
                      </a:rPr>
                      <m:t>𝑣</m:t>
                    </m:r>
                    <m:r>
                      <a:rPr lang="es-CL" i="1">
                        <a:latin typeface="Cambria Math" panose="02040503050406030204" pitchFamily="18" charset="0"/>
                      </a:rPr>
                      <m:t>=20</m:t>
                    </m:r>
                    <m:r>
                      <a:rPr lang="es-CL" i="1">
                        <a:latin typeface="Cambria Math" panose="02040503050406030204" pitchFamily="18" charset="0"/>
                        <a:ea typeface="Cambria Math" panose="02040503050406030204" pitchFamily="18" charset="0"/>
                      </a:rPr>
                      <m:t>𝜋</m:t>
                    </m:r>
                    <m:f>
                      <m:fPr>
                        <m:type m:val="skw"/>
                        <m:ctrlPr>
                          <a:rPr lang="es-CL" i="1">
                            <a:latin typeface="Cambria Math" panose="02040503050406030204" pitchFamily="18" charset="0"/>
                            <a:ea typeface="Cambria Math" panose="02040503050406030204" pitchFamily="18" charset="0"/>
                          </a:rPr>
                        </m:ctrlPr>
                      </m:fPr>
                      <m:num>
                        <m:r>
                          <a:rPr lang="es-CL" i="1">
                            <a:latin typeface="Cambria Math" panose="02040503050406030204" pitchFamily="18" charset="0"/>
                            <a:ea typeface="Cambria Math" panose="02040503050406030204" pitchFamily="18" charset="0"/>
                          </a:rPr>
                          <m:t>𝑟𝑎𝑑</m:t>
                        </m:r>
                      </m:num>
                      <m:den>
                        <m:r>
                          <a:rPr lang="es-CL" i="1">
                            <a:latin typeface="Cambria Math" panose="02040503050406030204" pitchFamily="18" charset="0"/>
                            <a:ea typeface="Cambria Math" panose="02040503050406030204" pitchFamily="18" charset="0"/>
                          </a:rPr>
                          <m:t>𝑠</m:t>
                        </m:r>
                      </m:den>
                    </m:f>
                    <m:r>
                      <a:rPr lang="es-CL" b="0" i="1" smtClean="0">
                        <a:latin typeface="Cambria Math" panose="02040503050406030204" pitchFamily="18" charset="0"/>
                        <a:ea typeface="Cambria Math" panose="02040503050406030204" pitchFamily="18" charset="0"/>
                      </a:rPr>
                      <m:t>∗2</m:t>
                    </m:r>
                    <m:r>
                      <a:rPr lang="es-CL" b="0" i="1" smtClean="0">
                        <a:latin typeface="Cambria Math" panose="02040503050406030204" pitchFamily="18" charset="0"/>
                        <a:ea typeface="Cambria Math" panose="02040503050406030204" pitchFamily="18" charset="0"/>
                      </a:rPr>
                      <m:t>𝑚</m:t>
                    </m:r>
                    <m:r>
                      <a:rPr lang="es-CL" b="0" i="0" smtClean="0">
                        <a:latin typeface="Cambria Math" panose="02040503050406030204" pitchFamily="18" charset="0"/>
                        <a:ea typeface="Cambria Math" panose="02040503050406030204" pitchFamily="18" charset="0"/>
                      </a:rPr>
                      <m:t>=40 </m:t>
                    </m:r>
                    <m:f>
                      <m:fPr>
                        <m:type m:val="skw"/>
                        <m:ctrlPr>
                          <a:rPr lang="es-CL" b="0" i="1" smtClean="0">
                            <a:latin typeface="Cambria Math" panose="02040503050406030204" pitchFamily="18" charset="0"/>
                            <a:ea typeface="Cambria Math" panose="02040503050406030204" pitchFamily="18" charset="0"/>
                          </a:rPr>
                        </m:ctrlPr>
                      </m:fPr>
                      <m:num>
                        <m:r>
                          <a:rPr lang="es-CL" b="0" i="1" smtClean="0">
                            <a:latin typeface="Cambria Math" panose="02040503050406030204" pitchFamily="18" charset="0"/>
                            <a:ea typeface="Cambria Math" panose="02040503050406030204" pitchFamily="18" charset="0"/>
                          </a:rPr>
                          <m:t>𝑚</m:t>
                        </m:r>
                      </m:num>
                      <m:den>
                        <m:r>
                          <a:rPr lang="es-CL" b="0" i="1" smtClean="0">
                            <a:latin typeface="Cambria Math" panose="02040503050406030204" pitchFamily="18" charset="0"/>
                            <a:ea typeface="Cambria Math" panose="02040503050406030204" pitchFamily="18" charset="0"/>
                          </a:rPr>
                          <m:t>𝑠</m:t>
                        </m:r>
                      </m:den>
                    </m:f>
                  </m:oMath>
                </a14:m>
                <a:endParaRPr lang="es-CL" dirty="0"/>
              </a:p>
              <a:p>
                <a:endParaRPr lang="es-CL" dirty="0"/>
              </a:p>
            </p:txBody>
          </p:sp>
        </mc:Choice>
        <mc:Fallback xmlns="">
          <p:sp>
            <p:nvSpPr>
              <p:cNvPr id="3" name="Marcador de contenido 2"/>
              <p:cNvSpPr>
                <a:spLocks noGrp="1" noRot="1" noChangeAspect="1" noMove="1" noResize="1" noEditPoints="1" noAdjustHandles="1" noChangeArrowheads="1" noChangeShapeType="1" noTextEdit="1"/>
              </p:cNvSpPr>
              <p:nvPr>
                <p:ph idx="1"/>
              </p:nvPr>
            </p:nvSpPr>
            <p:spPr>
              <a:xfrm>
                <a:off x="445739" y="278372"/>
                <a:ext cx="9603275" cy="5093728"/>
              </a:xfrm>
              <a:blipFill>
                <a:blip r:embed="rId2"/>
                <a:stretch>
                  <a:fillRect l="-571" t="-120" r="-1333" b="-4910"/>
                </a:stretch>
              </a:blipFill>
            </p:spPr>
            <p:txBody>
              <a:bodyPr/>
              <a:lstStyle/>
              <a:p>
                <a:r>
                  <a:rPr lang="es-CL">
                    <a:noFill/>
                  </a:rPr>
                  <a:t> </a:t>
                </a:r>
              </a:p>
            </p:txBody>
          </p:sp>
        </mc:Fallback>
      </mc:AlternateContent>
      <p:pic>
        <p:nvPicPr>
          <p:cNvPr id="4" name="Imagen 3"/>
          <p:cNvPicPr>
            <a:picLocks noChangeAspect="1"/>
          </p:cNvPicPr>
          <p:nvPr/>
        </p:nvPicPr>
        <p:blipFill>
          <a:blip r:embed="rId3"/>
          <a:stretch>
            <a:fillRect/>
          </a:stretch>
        </p:blipFill>
        <p:spPr>
          <a:xfrm>
            <a:off x="6438900" y="968692"/>
            <a:ext cx="5029200" cy="2428875"/>
          </a:xfrm>
          <a:prstGeom prst="rect">
            <a:avLst/>
          </a:prstGeom>
        </p:spPr>
      </p:pic>
    </p:spTree>
    <p:extLst>
      <p:ext uri="{BB962C8B-B14F-4D97-AF65-F5344CB8AC3E}">
        <p14:creationId xmlns:p14="http://schemas.microsoft.com/office/powerpoint/2010/main" val="244517542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Marcador de contenido 2"/>
              <p:cNvSpPr>
                <a:spLocks noGrp="1"/>
              </p:cNvSpPr>
              <p:nvPr>
                <p:ph idx="1"/>
              </p:nvPr>
            </p:nvSpPr>
            <p:spPr>
              <a:xfrm>
                <a:off x="537179" y="198306"/>
                <a:ext cx="11790288" cy="5028450"/>
              </a:xfrm>
            </p:spPr>
            <p:txBody>
              <a:bodyPr>
                <a:normAutofit/>
              </a:bodyPr>
              <a:lstStyle/>
              <a:p>
                <a:r>
                  <a:rPr lang="es-CL" dirty="0"/>
                  <a:t>4.- En la figura un objeto de masa “m” gira en una circunferencia en un plano horizontal, con velocidad angular constante , de acuerdo a esto, responda:</a:t>
                </a:r>
              </a:p>
              <a:p>
                <a:r>
                  <a:rPr lang="es-CL" dirty="0"/>
                  <a:t>4.1.-¿Cómo son los módulos de los vectores </a:t>
                </a:r>
                <a14:m>
                  <m:oMath xmlns:m="http://schemas.openxmlformats.org/officeDocument/2006/math">
                    <m:sSub>
                      <m:sSubPr>
                        <m:ctrlPr>
                          <a:rPr lang="es-CL" i="1" smtClean="0">
                            <a:latin typeface="Cambria Math" panose="02040503050406030204" pitchFamily="18" charset="0"/>
                          </a:rPr>
                        </m:ctrlPr>
                      </m:sSubPr>
                      <m:e>
                        <m:r>
                          <a:rPr lang="es-CL" b="0" i="1" smtClean="0">
                            <a:latin typeface="Cambria Math" panose="02040503050406030204" pitchFamily="18" charset="0"/>
                          </a:rPr>
                          <m:t>𝑉</m:t>
                        </m:r>
                      </m:e>
                      <m:sub>
                        <m:r>
                          <a:rPr lang="es-CL" b="0" i="1" smtClean="0">
                            <a:latin typeface="Cambria Math" panose="02040503050406030204" pitchFamily="18" charset="0"/>
                          </a:rPr>
                          <m:t>1</m:t>
                        </m:r>
                      </m:sub>
                    </m:sSub>
                    <m:r>
                      <a:rPr lang="es-CL" b="0" i="1" smtClean="0">
                        <a:latin typeface="Cambria Math" panose="02040503050406030204" pitchFamily="18" charset="0"/>
                      </a:rPr>
                      <m:t> </m:t>
                    </m:r>
                    <m:r>
                      <a:rPr lang="es-CL" b="0" i="1" smtClean="0">
                        <a:latin typeface="Cambria Math" panose="02040503050406030204" pitchFamily="18" charset="0"/>
                      </a:rPr>
                      <m:t>𝑦</m:t>
                    </m:r>
                    <m:r>
                      <a:rPr lang="es-CL" b="0" i="1" smtClean="0">
                        <a:latin typeface="Cambria Math" panose="02040503050406030204" pitchFamily="18" charset="0"/>
                      </a:rPr>
                      <m:t> </m:t>
                    </m:r>
                    <m:sSub>
                      <m:sSubPr>
                        <m:ctrlPr>
                          <a:rPr lang="es-CL" b="0" i="1" smtClean="0">
                            <a:latin typeface="Cambria Math" panose="02040503050406030204" pitchFamily="18" charset="0"/>
                          </a:rPr>
                        </m:ctrlPr>
                      </m:sSubPr>
                      <m:e>
                        <m:r>
                          <a:rPr lang="es-CL" b="0" i="1" smtClean="0">
                            <a:latin typeface="Cambria Math" panose="02040503050406030204" pitchFamily="18" charset="0"/>
                          </a:rPr>
                          <m:t>𝑉</m:t>
                        </m:r>
                      </m:e>
                      <m:sub>
                        <m:r>
                          <a:rPr lang="es-CL" b="0" i="1" smtClean="0">
                            <a:latin typeface="Cambria Math" panose="02040503050406030204" pitchFamily="18" charset="0"/>
                          </a:rPr>
                          <m:t>2</m:t>
                        </m:r>
                      </m:sub>
                    </m:sSub>
                    <m:r>
                      <a:rPr lang="es-CL" b="0" i="1" smtClean="0">
                        <a:latin typeface="Cambria Math" panose="02040503050406030204" pitchFamily="18" charset="0"/>
                      </a:rPr>
                      <m:t>?</m:t>
                    </m:r>
                  </m:oMath>
                </a14:m>
                <a:endParaRPr lang="es-CL" dirty="0"/>
              </a:p>
              <a:p>
                <a:r>
                  <a:rPr lang="es-CL" dirty="0"/>
                  <a:t>4.2.-¿Cómo son los módulos de los vectores </a:t>
                </a:r>
                <a14:m>
                  <m:oMath xmlns:m="http://schemas.openxmlformats.org/officeDocument/2006/math">
                    <m:sSub>
                      <m:sSubPr>
                        <m:ctrlPr>
                          <a:rPr lang="es-CL" i="1">
                            <a:latin typeface="Cambria Math" panose="02040503050406030204" pitchFamily="18" charset="0"/>
                          </a:rPr>
                        </m:ctrlPr>
                      </m:sSubPr>
                      <m:e>
                        <m:r>
                          <a:rPr lang="es-CL" b="0" i="1" smtClean="0">
                            <a:latin typeface="Cambria Math" panose="02040503050406030204" pitchFamily="18" charset="0"/>
                          </a:rPr>
                          <m:t>𝑎</m:t>
                        </m:r>
                      </m:e>
                      <m:sub>
                        <m:r>
                          <a:rPr lang="es-CL" i="1">
                            <a:latin typeface="Cambria Math" panose="02040503050406030204" pitchFamily="18" charset="0"/>
                          </a:rPr>
                          <m:t>1</m:t>
                        </m:r>
                      </m:sub>
                    </m:sSub>
                    <m:r>
                      <a:rPr lang="es-CL" i="1">
                        <a:latin typeface="Cambria Math" panose="02040503050406030204" pitchFamily="18" charset="0"/>
                      </a:rPr>
                      <m:t> </m:t>
                    </m:r>
                    <m:r>
                      <a:rPr lang="es-CL" i="1">
                        <a:latin typeface="Cambria Math" panose="02040503050406030204" pitchFamily="18" charset="0"/>
                      </a:rPr>
                      <m:t>𝑦</m:t>
                    </m:r>
                    <m:r>
                      <a:rPr lang="es-CL" i="1">
                        <a:latin typeface="Cambria Math" panose="02040503050406030204" pitchFamily="18" charset="0"/>
                      </a:rPr>
                      <m:t> </m:t>
                    </m:r>
                    <m:sSub>
                      <m:sSubPr>
                        <m:ctrlPr>
                          <a:rPr lang="es-CL" i="1">
                            <a:latin typeface="Cambria Math" panose="02040503050406030204" pitchFamily="18" charset="0"/>
                          </a:rPr>
                        </m:ctrlPr>
                      </m:sSubPr>
                      <m:e>
                        <m:r>
                          <a:rPr lang="es-CL" b="0" i="1" smtClean="0">
                            <a:latin typeface="Cambria Math" panose="02040503050406030204" pitchFamily="18" charset="0"/>
                          </a:rPr>
                          <m:t>𝑎</m:t>
                        </m:r>
                      </m:e>
                      <m:sub>
                        <m:r>
                          <a:rPr lang="es-CL" i="1">
                            <a:latin typeface="Cambria Math" panose="02040503050406030204" pitchFamily="18" charset="0"/>
                          </a:rPr>
                          <m:t>2</m:t>
                        </m:r>
                      </m:sub>
                    </m:sSub>
                    <m:r>
                      <a:rPr lang="es-CL" i="1">
                        <a:latin typeface="Cambria Math" panose="02040503050406030204" pitchFamily="18" charset="0"/>
                      </a:rPr>
                      <m:t>?</m:t>
                    </m:r>
                  </m:oMath>
                </a14:m>
                <a:endParaRPr lang="es-CL" dirty="0"/>
              </a:p>
              <a:p>
                <a:r>
                  <a:rPr lang="es-CL" dirty="0"/>
                  <a:t>4.3.-¿Qué ángulo forma </a:t>
                </a:r>
                <a14:m>
                  <m:oMath xmlns:m="http://schemas.openxmlformats.org/officeDocument/2006/math">
                    <m:sSub>
                      <m:sSubPr>
                        <m:ctrlPr>
                          <a:rPr lang="es-CL" i="1">
                            <a:latin typeface="Cambria Math" panose="02040503050406030204" pitchFamily="18" charset="0"/>
                          </a:rPr>
                        </m:ctrlPr>
                      </m:sSubPr>
                      <m:e>
                        <m:r>
                          <a:rPr lang="es-CL" i="1">
                            <a:latin typeface="Cambria Math" panose="02040503050406030204" pitchFamily="18" charset="0"/>
                          </a:rPr>
                          <m:t>𝑉</m:t>
                        </m:r>
                      </m:e>
                      <m:sub>
                        <m:r>
                          <a:rPr lang="es-CL" i="1">
                            <a:latin typeface="Cambria Math" panose="02040503050406030204" pitchFamily="18" charset="0"/>
                          </a:rPr>
                          <m:t>1</m:t>
                        </m:r>
                      </m:sub>
                    </m:sSub>
                    <m:r>
                      <a:rPr lang="es-CL" i="1">
                        <a:latin typeface="Cambria Math" panose="02040503050406030204" pitchFamily="18" charset="0"/>
                      </a:rPr>
                      <m:t> </m:t>
                    </m:r>
                    <m:r>
                      <a:rPr lang="es-CL" b="0" i="1" smtClean="0">
                        <a:latin typeface="Cambria Math" panose="02040503050406030204" pitchFamily="18" charset="0"/>
                      </a:rPr>
                      <m:t> </m:t>
                    </m:r>
                    <m:r>
                      <a:rPr lang="es-CL" b="0" i="1" smtClean="0">
                        <a:latin typeface="Cambria Math" panose="02040503050406030204" pitchFamily="18" charset="0"/>
                      </a:rPr>
                      <m:t>𝑐𝑜𝑛</m:t>
                    </m:r>
                    <m:r>
                      <a:rPr lang="es-CL" b="0" i="1" smtClean="0">
                        <a:latin typeface="Cambria Math" panose="02040503050406030204" pitchFamily="18" charset="0"/>
                      </a:rPr>
                      <m:t> </m:t>
                    </m:r>
                    <m:r>
                      <a:rPr lang="es-CL" b="0" i="1" smtClean="0">
                        <a:latin typeface="Cambria Math" panose="02040503050406030204" pitchFamily="18" charset="0"/>
                      </a:rPr>
                      <m:t>𝑒𝑙</m:t>
                    </m:r>
                    <m:r>
                      <a:rPr lang="es-CL" b="0" i="1" smtClean="0">
                        <a:latin typeface="Cambria Math" panose="02040503050406030204" pitchFamily="18" charset="0"/>
                      </a:rPr>
                      <m:t> </m:t>
                    </m:r>
                    <m:r>
                      <a:rPr lang="es-CL" b="0" i="1" smtClean="0">
                        <a:latin typeface="Cambria Math" panose="02040503050406030204" pitchFamily="18" charset="0"/>
                      </a:rPr>
                      <m:t>𝑟𝑎𝑑𝑖𝑜</m:t>
                    </m:r>
                    <m:r>
                      <a:rPr lang="es-CL" b="0" i="1" smtClean="0">
                        <a:latin typeface="Cambria Math" panose="02040503050406030204" pitchFamily="18" charset="0"/>
                      </a:rPr>
                      <m:t> </m:t>
                    </m:r>
                    <m:r>
                      <a:rPr lang="es-CL" b="0" i="1" smtClean="0">
                        <a:latin typeface="Cambria Math" panose="02040503050406030204" pitchFamily="18" charset="0"/>
                      </a:rPr>
                      <m:t>𝑅</m:t>
                    </m:r>
                    <m:r>
                      <a:rPr lang="es-CL" b="0" i="1" smtClean="0">
                        <a:latin typeface="Cambria Math" panose="02040503050406030204" pitchFamily="18" charset="0"/>
                      </a:rPr>
                      <m:t>?</m:t>
                    </m:r>
                  </m:oMath>
                </a14:m>
                <a:endParaRPr lang="es-CL" dirty="0"/>
              </a:p>
              <a:p>
                <a:r>
                  <a:rPr lang="es-CL" dirty="0"/>
                  <a:t>4.4.-¿Qué ángulo forma </a:t>
                </a:r>
                <a14:m>
                  <m:oMath xmlns:m="http://schemas.openxmlformats.org/officeDocument/2006/math">
                    <m:sSub>
                      <m:sSubPr>
                        <m:ctrlPr>
                          <a:rPr lang="es-CL" i="1">
                            <a:latin typeface="Cambria Math" panose="02040503050406030204" pitchFamily="18" charset="0"/>
                          </a:rPr>
                        </m:ctrlPr>
                      </m:sSubPr>
                      <m:e>
                        <m:r>
                          <a:rPr lang="es-CL" i="1">
                            <a:latin typeface="Cambria Math" panose="02040503050406030204" pitchFamily="18" charset="0"/>
                          </a:rPr>
                          <m:t>𝑉</m:t>
                        </m:r>
                      </m:e>
                      <m:sub>
                        <m:r>
                          <a:rPr lang="es-CL" b="0" i="1" smtClean="0">
                            <a:latin typeface="Cambria Math" panose="02040503050406030204" pitchFamily="18" charset="0"/>
                          </a:rPr>
                          <m:t>2</m:t>
                        </m:r>
                      </m:sub>
                    </m:sSub>
                    <m:r>
                      <a:rPr lang="es-CL" i="1">
                        <a:latin typeface="Cambria Math" panose="02040503050406030204" pitchFamily="18" charset="0"/>
                      </a:rPr>
                      <m:t>  </m:t>
                    </m:r>
                    <m:r>
                      <a:rPr lang="es-CL" i="1">
                        <a:latin typeface="Cambria Math" panose="02040503050406030204" pitchFamily="18" charset="0"/>
                      </a:rPr>
                      <m:t>𝑐𝑜𝑛</m:t>
                    </m:r>
                    <m:r>
                      <a:rPr lang="es-CL" i="1">
                        <a:latin typeface="Cambria Math" panose="02040503050406030204" pitchFamily="18" charset="0"/>
                      </a:rPr>
                      <m:t> </m:t>
                    </m:r>
                    <m:r>
                      <a:rPr lang="es-CL" i="1">
                        <a:latin typeface="Cambria Math" panose="02040503050406030204" pitchFamily="18" charset="0"/>
                      </a:rPr>
                      <m:t>𝑒𝑙</m:t>
                    </m:r>
                    <m:r>
                      <a:rPr lang="es-CL" i="1">
                        <a:latin typeface="Cambria Math" panose="02040503050406030204" pitchFamily="18" charset="0"/>
                      </a:rPr>
                      <m:t> </m:t>
                    </m:r>
                    <m:r>
                      <a:rPr lang="es-CL" i="1">
                        <a:latin typeface="Cambria Math" panose="02040503050406030204" pitchFamily="18" charset="0"/>
                      </a:rPr>
                      <m:t>𝑟𝑎𝑑𝑖𝑜</m:t>
                    </m:r>
                    <m:r>
                      <a:rPr lang="es-CL" i="1">
                        <a:latin typeface="Cambria Math" panose="02040503050406030204" pitchFamily="18" charset="0"/>
                      </a:rPr>
                      <m:t> </m:t>
                    </m:r>
                    <m:r>
                      <a:rPr lang="es-CL" i="1">
                        <a:latin typeface="Cambria Math" panose="02040503050406030204" pitchFamily="18" charset="0"/>
                      </a:rPr>
                      <m:t>𝑅</m:t>
                    </m:r>
                    <m:r>
                      <a:rPr lang="es-CL" i="1">
                        <a:latin typeface="Cambria Math" panose="02040503050406030204" pitchFamily="18" charset="0"/>
                      </a:rPr>
                      <m:t>?</m:t>
                    </m:r>
                  </m:oMath>
                </a14:m>
                <a:endParaRPr lang="es-CL" dirty="0"/>
              </a:p>
              <a:p>
                <a:r>
                  <a:rPr lang="es-CL" dirty="0"/>
                  <a:t>4.5.-El vector aceleración centrípeta , ¿Es constante?</a:t>
                </a:r>
              </a:p>
              <a:p>
                <a:r>
                  <a:rPr lang="es-CL" dirty="0"/>
                  <a:t>4.6.-¿Si la respuesta en la pregunta anterior es negativa , cuál</a:t>
                </a:r>
              </a:p>
              <a:p>
                <a:r>
                  <a:rPr lang="es-CL" dirty="0"/>
                  <a:t> es la causa?</a:t>
                </a:r>
              </a:p>
              <a:p>
                <a:endParaRPr lang="es-CL" dirty="0"/>
              </a:p>
              <a:p>
                <a:endParaRPr lang="es-CL" dirty="0"/>
              </a:p>
              <a:p>
                <a:endParaRPr lang="es-CL" dirty="0"/>
              </a:p>
            </p:txBody>
          </p:sp>
        </mc:Choice>
        <mc:Fallback xmlns="">
          <p:sp>
            <p:nvSpPr>
              <p:cNvPr id="3" name="Marcador de contenido 2"/>
              <p:cNvSpPr>
                <a:spLocks noGrp="1" noRot="1" noChangeAspect="1" noMove="1" noResize="1" noEditPoints="1" noAdjustHandles="1" noChangeArrowheads="1" noChangeShapeType="1" noTextEdit="1"/>
              </p:cNvSpPr>
              <p:nvPr>
                <p:ph idx="1"/>
              </p:nvPr>
            </p:nvSpPr>
            <p:spPr>
              <a:xfrm>
                <a:off x="537179" y="198306"/>
                <a:ext cx="11790288" cy="5028450"/>
              </a:xfrm>
              <a:blipFill>
                <a:blip r:embed="rId2"/>
                <a:stretch>
                  <a:fillRect l="-465" t="-121" r="-155"/>
                </a:stretch>
              </a:blipFill>
            </p:spPr>
            <p:txBody>
              <a:bodyPr/>
              <a:lstStyle/>
              <a:p>
                <a:r>
                  <a:rPr lang="es-CL">
                    <a:noFill/>
                  </a:rPr>
                  <a:t> </a:t>
                </a:r>
              </a:p>
            </p:txBody>
          </p:sp>
        </mc:Fallback>
      </mc:AlternateContent>
      <p:pic>
        <p:nvPicPr>
          <p:cNvPr id="5" name="Imagen 4"/>
          <p:cNvPicPr>
            <a:picLocks noChangeAspect="1"/>
          </p:cNvPicPr>
          <p:nvPr/>
        </p:nvPicPr>
        <p:blipFill>
          <a:blip r:embed="rId3"/>
          <a:stretch>
            <a:fillRect/>
          </a:stretch>
        </p:blipFill>
        <p:spPr>
          <a:xfrm>
            <a:off x="7343775" y="1923612"/>
            <a:ext cx="4848225" cy="3076575"/>
          </a:xfrm>
          <a:prstGeom prst="rect">
            <a:avLst/>
          </a:prstGeom>
        </p:spPr>
      </p:pic>
    </p:spTree>
    <p:extLst>
      <p:ext uri="{BB962C8B-B14F-4D97-AF65-F5344CB8AC3E}">
        <p14:creationId xmlns:p14="http://schemas.microsoft.com/office/powerpoint/2010/main" val="198831552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Marcador de contenido 2"/>
              <p:cNvSpPr>
                <a:spLocks noGrp="1"/>
              </p:cNvSpPr>
              <p:nvPr>
                <p:ph idx="1"/>
              </p:nvPr>
            </p:nvSpPr>
            <p:spPr>
              <a:xfrm>
                <a:off x="91409" y="141212"/>
                <a:ext cx="9603275" cy="5505208"/>
              </a:xfrm>
            </p:spPr>
            <p:txBody>
              <a:bodyPr>
                <a:normAutofit fontScale="92500" lnSpcReduction="10000"/>
              </a:bodyPr>
              <a:lstStyle/>
              <a:p>
                <a:r>
                  <a:rPr lang="es-CL" dirty="0"/>
                  <a:t>Aceleracion centrípeta.</a:t>
                </a:r>
              </a:p>
              <a:p>
                <a:r>
                  <a:rPr lang="es-CL" dirty="0"/>
                  <a:t>Tiene carácter vectorial, apunta siempre al centro del eje de giro, es </a:t>
                </a:r>
                <a:r>
                  <a:rPr lang="es-CL" dirty="0" err="1"/>
                  <a:t>rdial</a:t>
                </a:r>
                <a:r>
                  <a:rPr lang="es-CL" dirty="0"/>
                  <a:t> </a:t>
                </a:r>
              </a:p>
              <a:p>
                <a:r>
                  <a:rPr lang="es-CL" dirty="0"/>
                  <a:t>Su modulo está dado por: </a:t>
                </a:r>
                <a14:m>
                  <m:oMath xmlns:m="http://schemas.openxmlformats.org/officeDocument/2006/math">
                    <m:sSub>
                      <m:sSubPr>
                        <m:ctrlPr>
                          <a:rPr lang="es-CL" sz="3200" i="1" smtClean="0">
                            <a:latin typeface="Cambria Math" panose="02040503050406030204" pitchFamily="18" charset="0"/>
                          </a:rPr>
                        </m:ctrlPr>
                      </m:sSubPr>
                      <m:e>
                        <m:r>
                          <a:rPr lang="es-CL" sz="3200" b="0" i="1" smtClean="0">
                            <a:latin typeface="Cambria Math" panose="02040503050406030204" pitchFamily="18" charset="0"/>
                          </a:rPr>
                          <m:t>𝑎</m:t>
                        </m:r>
                      </m:e>
                      <m:sub>
                        <m:r>
                          <a:rPr lang="es-CL" sz="3200" b="0" i="1" smtClean="0">
                            <a:latin typeface="Cambria Math" panose="02040503050406030204" pitchFamily="18" charset="0"/>
                          </a:rPr>
                          <m:t>𝑐</m:t>
                        </m:r>
                      </m:sub>
                    </m:sSub>
                    <m:r>
                      <a:rPr lang="es-CL" sz="3200" b="0" i="1" smtClean="0">
                        <a:latin typeface="Cambria Math" panose="02040503050406030204" pitchFamily="18" charset="0"/>
                      </a:rPr>
                      <m:t>=</m:t>
                    </m:r>
                    <m:f>
                      <m:fPr>
                        <m:ctrlPr>
                          <a:rPr lang="es-CL" sz="3200" b="0" i="1" smtClean="0">
                            <a:latin typeface="Cambria Math" panose="02040503050406030204" pitchFamily="18" charset="0"/>
                          </a:rPr>
                        </m:ctrlPr>
                      </m:fPr>
                      <m:num>
                        <m:sSup>
                          <m:sSupPr>
                            <m:ctrlPr>
                              <a:rPr lang="es-CL" sz="3200" b="0" i="1" smtClean="0">
                                <a:latin typeface="Cambria Math" panose="02040503050406030204" pitchFamily="18" charset="0"/>
                              </a:rPr>
                            </m:ctrlPr>
                          </m:sSupPr>
                          <m:e>
                            <m:r>
                              <a:rPr lang="es-CL" sz="3200" b="0" i="1" smtClean="0">
                                <a:latin typeface="Cambria Math" panose="02040503050406030204" pitchFamily="18" charset="0"/>
                              </a:rPr>
                              <m:t>𝑣</m:t>
                            </m:r>
                          </m:e>
                          <m:sup>
                            <m:r>
                              <a:rPr lang="es-CL" sz="3200" b="0" i="1" smtClean="0">
                                <a:latin typeface="Cambria Math" panose="02040503050406030204" pitchFamily="18" charset="0"/>
                              </a:rPr>
                              <m:t>2</m:t>
                            </m:r>
                          </m:sup>
                        </m:sSup>
                      </m:num>
                      <m:den>
                        <m:r>
                          <a:rPr lang="es-CL" sz="3200" b="0" i="1" smtClean="0">
                            <a:latin typeface="Cambria Math" panose="02040503050406030204" pitchFamily="18" charset="0"/>
                          </a:rPr>
                          <m:t>𝑅</m:t>
                        </m:r>
                      </m:den>
                    </m:f>
                    <m:r>
                      <a:rPr lang="es-CL" sz="3200" b="0" i="1" smtClean="0">
                        <a:latin typeface="Cambria Math" panose="02040503050406030204" pitchFamily="18" charset="0"/>
                      </a:rPr>
                      <m:t>=</m:t>
                    </m:r>
                    <m:sSup>
                      <m:sSupPr>
                        <m:ctrlPr>
                          <a:rPr lang="es-CL" sz="3200" b="0" i="1" smtClean="0">
                            <a:latin typeface="Cambria Math" panose="02040503050406030204" pitchFamily="18" charset="0"/>
                          </a:rPr>
                        </m:ctrlPr>
                      </m:sSupPr>
                      <m:e>
                        <m:r>
                          <a:rPr lang="es-CL" sz="3200" b="0" i="1" smtClean="0">
                            <a:latin typeface="Cambria Math" panose="02040503050406030204" pitchFamily="18" charset="0"/>
                            <a:ea typeface="Cambria Math" panose="02040503050406030204" pitchFamily="18" charset="0"/>
                          </a:rPr>
                          <m:t>𝜔</m:t>
                        </m:r>
                      </m:e>
                      <m:sup>
                        <m:r>
                          <a:rPr lang="es-CL" sz="3200" b="0" i="1" smtClean="0">
                            <a:latin typeface="Cambria Math" panose="02040503050406030204" pitchFamily="18" charset="0"/>
                          </a:rPr>
                          <m:t>2</m:t>
                        </m:r>
                      </m:sup>
                    </m:sSup>
                    <m:r>
                      <a:rPr lang="es-CL" sz="3200" b="0" i="1" smtClean="0">
                        <a:latin typeface="Cambria Math" panose="02040503050406030204" pitchFamily="18" charset="0"/>
                      </a:rPr>
                      <m:t>𝑅</m:t>
                    </m:r>
                  </m:oMath>
                </a14:m>
                <a:endParaRPr lang="es-CL" sz="3200" dirty="0"/>
              </a:p>
              <a:p>
                <a:r>
                  <a:rPr lang="es-CL" sz="3200" dirty="0"/>
                  <a:t>Ejemplo:</a:t>
                </a:r>
              </a:p>
              <a:p>
                <a:r>
                  <a:rPr lang="es-CL" dirty="0"/>
                  <a:t>Una partícula gira en una trayectoria circular cuyo radio modo 40cm con una rapidez angular </a:t>
                </a:r>
              </a:p>
              <a:p>
                <a:r>
                  <a:rPr lang="es-CL" dirty="0"/>
                  <a:t>constante de </a:t>
                </a:r>
                <a14:m>
                  <m:oMath xmlns:m="http://schemas.openxmlformats.org/officeDocument/2006/math">
                    <m:r>
                      <a:rPr lang="es-CL" i="1" dirty="0" smtClean="0">
                        <a:latin typeface="Cambria Math" panose="02040503050406030204" pitchFamily="18" charset="0"/>
                        <a:ea typeface="Cambria Math" panose="02040503050406030204" pitchFamily="18" charset="0"/>
                      </a:rPr>
                      <m:t>3</m:t>
                    </m:r>
                    <m:r>
                      <a:rPr lang="es-CL" i="1" dirty="0">
                        <a:latin typeface="Cambria Math" panose="02040503050406030204" pitchFamily="18" charset="0"/>
                        <a:ea typeface="Cambria Math" panose="02040503050406030204" pitchFamily="18" charset="0"/>
                      </a:rPr>
                      <m:t>0</m:t>
                    </m:r>
                    <m:r>
                      <a:rPr lang="es-CL" i="1">
                        <a:latin typeface="Cambria Math" panose="02040503050406030204" pitchFamily="18" charset="0"/>
                        <a:ea typeface="Cambria Math" panose="02040503050406030204" pitchFamily="18" charset="0"/>
                      </a:rPr>
                      <m:t>𝜋</m:t>
                    </m:r>
                    <m:f>
                      <m:fPr>
                        <m:type m:val="skw"/>
                        <m:ctrlPr>
                          <a:rPr lang="es-CL" i="1">
                            <a:latin typeface="Cambria Math" panose="02040503050406030204" pitchFamily="18" charset="0"/>
                            <a:ea typeface="Cambria Math" panose="02040503050406030204" pitchFamily="18" charset="0"/>
                          </a:rPr>
                        </m:ctrlPr>
                      </m:fPr>
                      <m:num>
                        <m:r>
                          <a:rPr lang="es-CL" i="1">
                            <a:latin typeface="Cambria Math" panose="02040503050406030204" pitchFamily="18" charset="0"/>
                            <a:ea typeface="Cambria Math" panose="02040503050406030204" pitchFamily="18" charset="0"/>
                          </a:rPr>
                          <m:t>𝑟𝑎𝑑</m:t>
                        </m:r>
                      </m:num>
                      <m:den>
                        <m:r>
                          <a:rPr lang="es-CL" i="1">
                            <a:latin typeface="Cambria Math" panose="02040503050406030204" pitchFamily="18" charset="0"/>
                            <a:ea typeface="Cambria Math" panose="02040503050406030204" pitchFamily="18" charset="0"/>
                          </a:rPr>
                          <m:t>𝑠</m:t>
                        </m:r>
                      </m:den>
                    </m:f>
                  </m:oMath>
                </a14:m>
                <a:r>
                  <a:rPr lang="es-CL" dirty="0"/>
                  <a:t>, Calcular la aceleración centrípeta que</a:t>
                </a:r>
              </a:p>
              <a:p>
                <a:r>
                  <a:rPr lang="es-CL" dirty="0"/>
                  <a:t> experimenta</a:t>
                </a:r>
              </a:p>
              <a:p>
                <a14:m>
                  <m:oMath xmlns:m="http://schemas.openxmlformats.org/officeDocument/2006/math">
                    <m:sSub>
                      <m:sSubPr>
                        <m:ctrlPr>
                          <a:rPr lang="es-CL" i="1">
                            <a:latin typeface="Cambria Math" panose="02040503050406030204" pitchFamily="18" charset="0"/>
                          </a:rPr>
                        </m:ctrlPr>
                      </m:sSubPr>
                      <m:e>
                        <m:r>
                          <a:rPr lang="es-CL" i="1">
                            <a:latin typeface="Cambria Math" panose="02040503050406030204" pitchFamily="18" charset="0"/>
                          </a:rPr>
                          <m:t>𝑎</m:t>
                        </m:r>
                      </m:e>
                      <m:sub>
                        <m:r>
                          <a:rPr lang="es-CL" i="1">
                            <a:latin typeface="Cambria Math" panose="02040503050406030204" pitchFamily="18" charset="0"/>
                          </a:rPr>
                          <m:t>𝑐</m:t>
                        </m:r>
                      </m:sub>
                    </m:sSub>
                    <m:r>
                      <a:rPr lang="es-CL" i="1">
                        <a:latin typeface="Cambria Math" panose="02040503050406030204" pitchFamily="18" charset="0"/>
                      </a:rPr>
                      <m:t>=</m:t>
                    </m:r>
                    <m:sSup>
                      <m:sSupPr>
                        <m:ctrlPr>
                          <a:rPr lang="es-CL" i="1">
                            <a:latin typeface="Cambria Math" panose="02040503050406030204" pitchFamily="18" charset="0"/>
                          </a:rPr>
                        </m:ctrlPr>
                      </m:sSupPr>
                      <m:e>
                        <m:r>
                          <a:rPr lang="es-CL" b="0" i="1" smtClean="0">
                            <a:latin typeface="Cambria Math" panose="02040503050406030204" pitchFamily="18" charset="0"/>
                          </a:rPr>
                          <m:t>(</m:t>
                        </m:r>
                        <m:r>
                          <a:rPr lang="es-CL" i="1" dirty="0">
                            <a:latin typeface="Cambria Math" panose="02040503050406030204" pitchFamily="18" charset="0"/>
                            <a:ea typeface="Cambria Math" panose="02040503050406030204" pitchFamily="18" charset="0"/>
                          </a:rPr>
                          <m:t>30</m:t>
                        </m:r>
                        <m:r>
                          <a:rPr lang="es-CL" i="1">
                            <a:latin typeface="Cambria Math" panose="02040503050406030204" pitchFamily="18" charset="0"/>
                            <a:ea typeface="Cambria Math" panose="02040503050406030204" pitchFamily="18" charset="0"/>
                          </a:rPr>
                          <m:t>𝜋</m:t>
                        </m:r>
                        <m:f>
                          <m:fPr>
                            <m:type m:val="skw"/>
                            <m:ctrlPr>
                              <a:rPr lang="es-CL" i="1">
                                <a:latin typeface="Cambria Math" panose="02040503050406030204" pitchFamily="18" charset="0"/>
                                <a:ea typeface="Cambria Math" panose="02040503050406030204" pitchFamily="18" charset="0"/>
                              </a:rPr>
                            </m:ctrlPr>
                          </m:fPr>
                          <m:num>
                            <m:r>
                              <a:rPr lang="es-CL" i="1">
                                <a:latin typeface="Cambria Math" panose="02040503050406030204" pitchFamily="18" charset="0"/>
                                <a:ea typeface="Cambria Math" panose="02040503050406030204" pitchFamily="18" charset="0"/>
                              </a:rPr>
                              <m:t>𝑟𝑎𝑑</m:t>
                            </m:r>
                          </m:num>
                          <m:den>
                            <m:r>
                              <a:rPr lang="es-CL" i="1">
                                <a:latin typeface="Cambria Math" panose="02040503050406030204" pitchFamily="18" charset="0"/>
                                <a:ea typeface="Cambria Math" panose="02040503050406030204" pitchFamily="18" charset="0"/>
                              </a:rPr>
                              <m:t>𝑠</m:t>
                            </m:r>
                          </m:den>
                        </m:f>
                        <m:r>
                          <a:rPr lang="es-CL" b="0" i="1" smtClean="0">
                            <a:latin typeface="Cambria Math" panose="02040503050406030204" pitchFamily="18" charset="0"/>
                            <a:ea typeface="Cambria Math" panose="02040503050406030204" pitchFamily="18" charset="0"/>
                          </a:rPr>
                          <m:t>)</m:t>
                        </m:r>
                      </m:e>
                      <m:sup>
                        <m:r>
                          <a:rPr lang="es-CL" i="1">
                            <a:latin typeface="Cambria Math" panose="02040503050406030204" pitchFamily="18" charset="0"/>
                          </a:rPr>
                          <m:t>2</m:t>
                        </m:r>
                      </m:sup>
                    </m:sSup>
                    <m:r>
                      <a:rPr lang="es-CL" b="0" i="1" smtClean="0">
                        <a:latin typeface="Cambria Math" panose="02040503050406030204" pitchFamily="18" charset="0"/>
                      </a:rPr>
                      <m:t>∗0,40</m:t>
                    </m:r>
                    <m:r>
                      <a:rPr lang="es-CL" b="0" i="1" smtClean="0">
                        <a:latin typeface="Cambria Math" panose="02040503050406030204" pitchFamily="18" charset="0"/>
                      </a:rPr>
                      <m:t>𝑚</m:t>
                    </m:r>
                    <m:r>
                      <a:rPr lang="es-CL" b="0" i="0" smtClean="0">
                        <a:latin typeface="Cambria Math" panose="02040503050406030204" pitchFamily="18" charset="0"/>
                      </a:rPr>
                      <m:t>=</m:t>
                    </m:r>
                  </m:oMath>
                </a14:m>
                <a:endParaRPr lang="es-CL" dirty="0"/>
              </a:p>
              <a:p>
                <a:r>
                  <a:rPr lang="es-CL" dirty="0"/>
                  <a:t>También podemos calcular la rapidez orbital:</a:t>
                </a:r>
              </a:p>
              <a:p>
                <a:pPr marL="0" indent="0">
                  <a:buNone/>
                </a:pPr>
                <a14:m>
                  <m:oMathPara xmlns:m="http://schemas.openxmlformats.org/officeDocument/2006/math">
                    <m:oMathParaPr>
                      <m:jc m:val="centerGroup"/>
                    </m:oMathParaPr>
                    <m:oMath xmlns:m="http://schemas.openxmlformats.org/officeDocument/2006/math">
                      <m:r>
                        <a:rPr lang="es-CL" b="0" i="1" smtClean="0">
                          <a:latin typeface="Cambria Math" panose="02040503050406030204" pitchFamily="18" charset="0"/>
                        </a:rPr>
                        <m:t>𝑣</m:t>
                      </m:r>
                      <m:r>
                        <a:rPr lang="es-CL" b="0" i="1" smtClean="0">
                          <a:latin typeface="Cambria Math" panose="02040503050406030204" pitchFamily="18" charset="0"/>
                        </a:rPr>
                        <m:t>=</m:t>
                      </m:r>
                      <m:r>
                        <a:rPr lang="es-CL" b="0" i="1" smtClean="0">
                          <a:latin typeface="Cambria Math" panose="02040503050406030204" pitchFamily="18" charset="0"/>
                          <a:ea typeface="Cambria Math" panose="02040503050406030204" pitchFamily="18" charset="0"/>
                        </a:rPr>
                        <m:t>𝜔</m:t>
                      </m:r>
                      <m:r>
                        <a:rPr lang="es-CL" b="0" i="1" smtClean="0">
                          <a:latin typeface="Cambria Math" panose="02040503050406030204" pitchFamily="18" charset="0"/>
                          <a:ea typeface="Cambria Math" panose="02040503050406030204" pitchFamily="18" charset="0"/>
                        </a:rPr>
                        <m:t>𝑅</m:t>
                      </m:r>
                    </m:oMath>
                  </m:oMathPara>
                </a14:m>
                <a:endParaRPr lang="es-CL" dirty="0"/>
              </a:p>
              <a:p>
                <a:pPr marL="0" indent="0">
                  <a:buNone/>
                </a:pPr>
                <a14:m>
                  <m:oMathPara xmlns:m="http://schemas.openxmlformats.org/officeDocument/2006/math">
                    <m:oMathParaPr>
                      <m:jc m:val="centerGroup"/>
                    </m:oMathParaPr>
                    <m:oMath xmlns:m="http://schemas.openxmlformats.org/officeDocument/2006/math">
                      <m:r>
                        <a:rPr lang="es-CL" i="1">
                          <a:latin typeface="Cambria Math" panose="02040503050406030204" pitchFamily="18" charset="0"/>
                        </a:rPr>
                        <m:t>𝑣</m:t>
                      </m:r>
                      <m:r>
                        <a:rPr lang="es-CL" i="1">
                          <a:latin typeface="Cambria Math" panose="02040503050406030204" pitchFamily="18" charset="0"/>
                        </a:rPr>
                        <m:t>=30</m:t>
                      </m:r>
                      <m:r>
                        <a:rPr lang="es-CL" i="1">
                          <a:latin typeface="Cambria Math" panose="02040503050406030204" pitchFamily="18" charset="0"/>
                          <a:ea typeface="Cambria Math" panose="02040503050406030204" pitchFamily="18" charset="0"/>
                        </a:rPr>
                        <m:t>𝜋</m:t>
                      </m:r>
                      <m:f>
                        <m:fPr>
                          <m:type m:val="skw"/>
                          <m:ctrlPr>
                            <a:rPr lang="es-CL" i="1">
                              <a:latin typeface="Cambria Math" panose="02040503050406030204" pitchFamily="18" charset="0"/>
                              <a:ea typeface="Cambria Math" panose="02040503050406030204" pitchFamily="18" charset="0"/>
                            </a:rPr>
                          </m:ctrlPr>
                        </m:fPr>
                        <m:num>
                          <m:r>
                            <a:rPr lang="es-CL" i="1">
                              <a:latin typeface="Cambria Math" panose="02040503050406030204" pitchFamily="18" charset="0"/>
                              <a:ea typeface="Cambria Math" panose="02040503050406030204" pitchFamily="18" charset="0"/>
                            </a:rPr>
                            <m:t>𝑟𝑎𝑑</m:t>
                          </m:r>
                        </m:num>
                        <m:den>
                          <m:r>
                            <a:rPr lang="es-CL" i="1">
                              <a:latin typeface="Cambria Math" panose="02040503050406030204" pitchFamily="18" charset="0"/>
                              <a:ea typeface="Cambria Math" panose="02040503050406030204" pitchFamily="18" charset="0"/>
                            </a:rPr>
                            <m:t>𝑠</m:t>
                          </m:r>
                        </m:den>
                      </m:f>
                      <m:r>
                        <a:rPr lang="es-CL" b="0" i="1" smtClean="0">
                          <a:latin typeface="Cambria Math" panose="02040503050406030204" pitchFamily="18" charset="0"/>
                          <a:ea typeface="Cambria Math" panose="02040503050406030204" pitchFamily="18" charset="0"/>
                        </a:rPr>
                        <m:t>∗0,40</m:t>
                      </m:r>
                      <m:r>
                        <a:rPr lang="es-CL" b="0" i="1" smtClean="0">
                          <a:latin typeface="Cambria Math" panose="02040503050406030204" pitchFamily="18" charset="0"/>
                          <a:ea typeface="Cambria Math" panose="02040503050406030204" pitchFamily="18" charset="0"/>
                        </a:rPr>
                        <m:t>𝑚</m:t>
                      </m:r>
                      <m:r>
                        <a:rPr lang="es-CL" b="0" i="1" smtClean="0">
                          <a:latin typeface="Cambria Math" panose="02040503050406030204" pitchFamily="18" charset="0"/>
                          <a:ea typeface="Cambria Math" panose="02040503050406030204" pitchFamily="18" charset="0"/>
                        </a:rPr>
                        <m:t>=</m:t>
                      </m:r>
                    </m:oMath>
                  </m:oMathPara>
                </a14:m>
                <a:endParaRPr lang="es-CL" dirty="0"/>
              </a:p>
              <a:p>
                <a:pPr marL="0" indent="0">
                  <a:buNone/>
                </a:pPr>
                <a:endParaRPr lang="es-CL" dirty="0"/>
              </a:p>
              <a:p>
                <a:pPr marL="0" indent="0">
                  <a:buNone/>
                </a:pPr>
                <a:endParaRPr lang="es-CL" dirty="0"/>
              </a:p>
              <a:p>
                <a:endParaRPr lang="es-CL" dirty="0"/>
              </a:p>
              <a:p>
                <a:endParaRPr lang="es-CL" dirty="0"/>
              </a:p>
              <a:p>
                <a:endParaRPr lang="es-CL" dirty="0"/>
              </a:p>
            </p:txBody>
          </p:sp>
        </mc:Choice>
        <mc:Fallback xmlns="">
          <p:sp>
            <p:nvSpPr>
              <p:cNvPr id="3" name="Marcador de contenido 2"/>
              <p:cNvSpPr>
                <a:spLocks noGrp="1" noRot="1" noChangeAspect="1" noMove="1" noResize="1" noEditPoints="1" noAdjustHandles="1" noChangeArrowheads="1" noChangeShapeType="1" noTextEdit="1"/>
              </p:cNvSpPr>
              <p:nvPr>
                <p:ph idx="1"/>
              </p:nvPr>
            </p:nvSpPr>
            <p:spPr>
              <a:xfrm>
                <a:off x="91409" y="141212"/>
                <a:ext cx="9603275" cy="5505208"/>
              </a:xfrm>
              <a:blipFill>
                <a:blip r:embed="rId2"/>
                <a:stretch>
                  <a:fillRect l="-1333" t="-554" r="-127"/>
                </a:stretch>
              </a:blipFill>
            </p:spPr>
            <p:txBody>
              <a:bodyPr/>
              <a:lstStyle/>
              <a:p>
                <a:r>
                  <a:rPr lang="es-CL">
                    <a:noFill/>
                  </a:rPr>
                  <a:t> </a:t>
                </a:r>
              </a:p>
            </p:txBody>
          </p:sp>
        </mc:Fallback>
      </mc:AlternateContent>
      <p:pic>
        <p:nvPicPr>
          <p:cNvPr id="4" name="Imagen 3"/>
          <p:cNvPicPr>
            <a:picLocks noChangeAspect="1"/>
          </p:cNvPicPr>
          <p:nvPr/>
        </p:nvPicPr>
        <p:blipFill>
          <a:blip r:embed="rId3"/>
          <a:stretch>
            <a:fillRect/>
          </a:stretch>
        </p:blipFill>
        <p:spPr>
          <a:xfrm>
            <a:off x="7551559" y="2907030"/>
            <a:ext cx="4286250" cy="2209800"/>
          </a:xfrm>
          <a:prstGeom prst="rect">
            <a:avLst/>
          </a:prstGeom>
        </p:spPr>
      </p:pic>
    </p:spTree>
    <p:extLst>
      <p:ext uri="{BB962C8B-B14F-4D97-AF65-F5344CB8AC3E}">
        <p14:creationId xmlns:p14="http://schemas.microsoft.com/office/powerpoint/2010/main" val="269575928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243668" y="164353"/>
            <a:ext cx="11293576" cy="5401069"/>
          </a:xfrm>
        </p:spPr>
        <p:txBody>
          <a:bodyPr>
            <a:normAutofit fontScale="85000" lnSpcReduction="10000"/>
          </a:bodyPr>
          <a:lstStyle/>
          <a:p>
            <a:pPr marL="0" indent="0">
              <a:buNone/>
            </a:pPr>
            <a:r>
              <a:rPr lang="es-CL" dirty="0"/>
              <a:t>3.-La figura muestra una partícula de masa “m” en dos posiciones distintas. En A la partícula se encuentra en una determinada posición en la trayectoria circular y en la B esta justamente en la posición opuesta a </a:t>
            </a:r>
            <a:r>
              <a:rPr lang="es-CL" dirty="0" err="1"/>
              <a:t>A</a:t>
            </a:r>
            <a:r>
              <a:rPr lang="es-CL" dirty="0"/>
              <a:t>. de acuerdo a ello</a:t>
            </a:r>
          </a:p>
          <a:p>
            <a:pPr marL="0" indent="0">
              <a:buNone/>
            </a:pPr>
            <a:r>
              <a:rPr lang="es-CL" dirty="0"/>
              <a:t>3.1.-El movimiento. ¿Se desarrolla con rapidez angular constante?</a:t>
            </a:r>
          </a:p>
          <a:p>
            <a:pPr marL="0" indent="0">
              <a:buNone/>
            </a:pPr>
            <a:endParaRPr lang="es-CL" dirty="0"/>
          </a:p>
          <a:p>
            <a:pPr marL="0" indent="0">
              <a:buNone/>
            </a:pPr>
            <a:r>
              <a:rPr lang="es-CL" dirty="0"/>
              <a:t>3.2.-¿Con velocidad angular constante?</a:t>
            </a:r>
          </a:p>
          <a:p>
            <a:pPr marL="0" indent="0">
              <a:buNone/>
            </a:pPr>
            <a:r>
              <a:rPr lang="es-CL" dirty="0"/>
              <a:t>3.3.-¿Cuál es la magnitud de la rapidez angular media entre</a:t>
            </a:r>
          </a:p>
          <a:p>
            <a:pPr marL="0" indent="0">
              <a:buNone/>
            </a:pPr>
            <a:r>
              <a:rPr lang="es-CL" dirty="0"/>
              <a:t> las dos posiciones?</a:t>
            </a:r>
          </a:p>
          <a:p>
            <a:pPr marL="0" indent="0">
              <a:buNone/>
            </a:pPr>
            <a:r>
              <a:rPr lang="es-CL" dirty="0"/>
              <a:t>3.4.-¿En que sentido gira?</a:t>
            </a:r>
          </a:p>
          <a:p>
            <a:pPr marL="0" indent="0">
              <a:buNone/>
            </a:pPr>
            <a:r>
              <a:rPr lang="es-CL" dirty="0"/>
              <a:t>3.5.-En la posición A, el objeto ¿Esta en reposo?</a:t>
            </a:r>
          </a:p>
          <a:p>
            <a:pPr marL="0" indent="0">
              <a:buNone/>
            </a:pPr>
            <a:r>
              <a:rPr lang="es-CL" dirty="0"/>
              <a:t>3.6.-¿Qué representa el vector destacado en el rectángulo?</a:t>
            </a:r>
          </a:p>
          <a:p>
            <a:pPr marL="0" indent="0">
              <a:buNone/>
            </a:pPr>
            <a:r>
              <a:rPr lang="es-CL" dirty="0"/>
              <a:t>3.7.-¿Qué tipo de aceleración experimenta entre A y B?</a:t>
            </a:r>
          </a:p>
          <a:p>
            <a:pPr marL="0" indent="0">
              <a:buNone/>
            </a:pPr>
            <a:r>
              <a:rPr lang="es-CL" dirty="0"/>
              <a:t>3.8.-Respecto de la aceleración centrípeta. Tiene la misma magnitud en A que en B?</a:t>
            </a:r>
          </a:p>
          <a:p>
            <a:pPr marL="0" indent="0">
              <a:buNone/>
            </a:pPr>
            <a:r>
              <a:rPr lang="es-CL" dirty="0"/>
              <a:t>3.9.-¿Cuál es la dirección de la aceleración centrípeta tanto en A como en B?</a:t>
            </a:r>
          </a:p>
          <a:p>
            <a:pPr marL="0" indent="0">
              <a:buNone/>
            </a:pPr>
            <a:endParaRPr lang="es-CL" dirty="0"/>
          </a:p>
        </p:txBody>
      </p:sp>
      <p:pic>
        <p:nvPicPr>
          <p:cNvPr id="5" name="Imagen 4"/>
          <p:cNvPicPr>
            <a:picLocks noChangeAspect="1"/>
          </p:cNvPicPr>
          <p:nvPr/>
        </p:nvPicPr>
        <p:blipFill>
          <a:blip r:embed="rId2"/>
          <a:stretch>
            <a:fillRect/>
          </a:stretch>
        </p:blipFill>
        <p:spPr>
          <a:xfrm>
            <a:off x="6143625" y="2325687"/>
            <a:ext cx="6048375" cy="3019425"/>
          </a:xfrm>
          <a:prstGeom prst="rect">
            <a:avLst/>
          </a:prstGeom>
        </p:spPr>
      </p:pic>
    </p:spTree>
    <p:extLst>
      <p:ext uri="{BB962C8B-B14F-4D97-AF65-F5344CB8AC3E}">
        <p14:creationId xmlns:p14="http://schemas.microsoft.com/office/powerpoint/2010/main" val="11002880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p:txBody>
          <a:bodyPr/>
          <a:lstStyle/>
          <a:p>
            <a:r>
              <a:rPr lang="es-CL" dirty="0"/>
              <a:t>Objetivos:</a:t>
            </a:r>
          </a:p>
          <a:p>
            <a:r>
              <a:rPr lang="es-CL" dirty="0"/>
              <a:t>1.- Analizar conceptualmente el movimiento circular.</a:t>
            </a:r>
          </a:p>
          <a:p>
            <a:r>
              <a:rPr lang="es-CL" dirty="0"/>
              <a:t>2.- Interpretar vectorialmente los parámetros del movimiento circular.</a:t>
            </a:r>
          </a:p>
          <a:p>
            <a:r>
              <a:rPr lang="es-CL" dirty="0"/>
              <a:t>3.- Aplicar métrica del movimiento circular a problemas sencillos</a:t>
            </a:r>
          </a:p>
        </p:txBody>
      </p:sp>
    </p:spTree>
    <p:extLst>
      <p:ext uri="{BB962C8B-B14F-4D97-AF65-F5344CB8AC3E}">
        <p14:creationId xmlns:p14="http://schemas.microsoft.com/office/powerpoint/2010/main" val="346522871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480735" y="390132"/>
            <a:ext cx="9603275" cy="5231735"/>
          </a:xfrm>
        </p:spPr>
        <p:txBody>
          <a:bodyPr>
            <a:normAutofit fontScale="85000" lnSpcReduction="10000"/>
          </a:bodyPr>
          <a:lstStyle/>
          <a:p>
            <a:r>
              <a:rPr lang="es-CL" dirty="0"/>
              <a:t>Problemas propuestos:</a:t>
            </a:r>
          </a:p>
          <a:p>
            <a:r>
              <a:rPr lang="es-CL" dirty="0"/>
              <a:t>1.-Averiguar el periodo de traslación del planeta marte y la distancia Marte –Sol, con esta información.,  calcule la rapidez angular y la rapidez orbital de este planeta considerando que gira en una orbita perfectamente circular.</a:t>
            </a:r>
          </a:p>
          <a:p>
            <a:endParaRPr lang="es-CL" dirty="0"/>
          </a:p>
          <a:p>
            <a:r>
              <a:rPr lang="es-CL" dirty="0"/>
              <a:t>2.- Un </a:t>
            </a:r>
            <a:r>
              <a:rPr lang="es-CL" b="1" dirty="0"/>
              <a:t>satélite</a:t>
            </a:r>
            <a:r>
              <a:rPr lang="es-CL" dirty="0"/>
              <a:t> geoestacionario el que da una vuelta alrededor de la Tierra en 24 horas. (Describe una órbita circular en el plano ecuatorial de la Tierra de forma que se encuentra siempre encima del mismo punto de la Tierra), Su </a:t>
            </a:r>
            <a:r>
              <a:rPr lang="es-CL" b="1" dirty="0"/>
              <a:t>periodo</a:t>
            </a:r>
            <a:r>
              <a:rPr lang="es-CL" dirty="0"/>
              <a:t> es, por tanto, (En realidad, afinando más, el </a:t>
            </a:r>
            <a:r>
              <a:rPr lang="es-CL" b="1" dirty="0"/>
              <a:t>periodo</a:t>
            </a:r>
            <a:r>
              <a:rPr lang="es-CL" dirty="0"/>
              <a:t> de revolución en la órbita geoestacionaria debe ser igual que el </a:t>
            </a:r>
            <a:r>
              <a:rPr lang="es-CL" b="1" dirty="0"/>
              <a:t>periodo</a:t>
            </a:r>
            <a:r>
              <a:rPr lang="es-CL" dirty="0"/>
              <a:t> de rotación sidéreo de la Tierra, es decir, 23 horas, 56 minutos y 4,09 segundos). Considere además la siguiente información.</a:t>
            </a:r>
          </a:p>
          <a:p>
            <a:r>
              <a:rPr lang="es-CL" dirty="0"/>
              <a:t>(Estar en órbita geoestacionaria significa que los </a:t>
            </a:r>
            <a:r>
              <a:rPr lang="es-CL" b="1" dirty="0"/>
              <a:t>satélites</a:t>
            </a:r>
            <a:r>
              <a:rPr lang="es-CL" dirty="0"/>
              <a:t> están a 36.000 Km sobre la superficie de la  </a:t>
            </a:r>
            <a:r>
              <a:rPr lang="es-CL" b="1" dirty="0"/>
              <a:t>Tierra</a:t>
            </a:r>
            <a:r>
              <a:rPr lang="es-CL" dirty="0"/>
              <a:t>. Es muy difícil imaginar cómo de lejana es esa </a:t>
            </a:r>
            <a:r>
              <a:rPr lang="es-CL" b="1" dirty="0"/>
              <a:t>distancia</a:t>
            </a:r>
            <a:r>
              <a:rPr lang="es-CL" dirty="0"/>
              <a:t>. Es algo parecido al equivalente a apilar unas 110.000 Torres Eiffel una encima de otra. El radio de la tierra es de 6400km)</a:t>
            </a:r>
          </a:p>
          <a:p>
            <a:r>
              <a:rPr lang="es-CL" dirty="0"/>
              <a:t>Calcular la rapidez angular y orbital de un satélite estacionario.</a:t>
            </a:r>
          </a:p>
          <a:p>
            <a:endParaRPr lang="es-CL" dirty="0"/>
          </a:p>
        </p:txBody>
      </p:sp>
    </p:spTree>
    <p:extLst>
      <p:ext uri="{BB962C8B-B14F-4D97-AF65-F5344CB8AC3E}">
        <p14:creationId xmlns:p14="http://schemas.microsoft.com/office/powerpoint/2010/main" val="81562892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Marcador de contenido 2"/>
              <p:cNvSpPr>
                <a:spLocks noGrp="1"/>
              </p:cNvSpPr>
              <p:nvPr>
                <p:ph idx="1"/>
              </p:nvPr>
            </p:nvSpPr>
            <p:spPr>
              <a:xfrm>
                <a:off x="582899" y="278372"/>
                <a:ext cx="11109991" cy="5276608"/>
              </a:xfrm>
            </p:spPr>
            <p:txBody>
              <a:bodyPr>
                <a:normAutofit fontScale="92500" lnSpcReduction="10000"/>
              </a:bodyPr>
              <a:lstStyle/>
              <a:p>
                <a:r>
                  <a:rPr lang="es-CL" dirty="0"/>
                  <a:t>3.- Considere la siguiente información y de acuerdo a sus cálculos en el problema anterior.</a:t>
                </a:r>
              </a:p>
              <a:p>
                <a:r>
                  <a:rPr lang="es-CL" dirty="0"/>
                  <a:t>Un satélite en órbita geoestacionaria describe una órbita circular en el plano ecuatorial de la Tierra de forma que se encuentra siempre encima del mismo punto de la Tierra, es decir, su período orbital es 24 horas.  La masa de l satélite  es 72kg. Determine la fuerza centrípeta que experimenta este satélite geoestacionario.</a:t>
                </a:r>
              </a:p>
              <a:p>
                <a:pPr marL="0" indent="0">
                  <a:buNone/>
                </a:pPr>
                <a:r>
                  <a:rPr lang="es-CL" dirty="0"/>
                  <a:t>4.- La luna tiene una masa  de </a:t>
                </a:r>
                <a14:m>
                  <m:oMath xmlns:m="http://schemas.openxmlformats.org/officeDocument/2006/math">
                    <m:sSup>
                      <m:sSupPr>
                        <m:ctrlPr>
                          <a:rPr lang="es-CL" i="1" smtClean="0">
                            <a:latin typeface="Cambria Math" panose="02040503050406030204" pitchFamily="18" charset="0"/>
                          </a:rPr>
                        </m:ctrlPr>
                      </m:sSupPr>
                      <m:e>
                        <m:r>
                          <a:rPr lang="es-CL" b="0" i="1" smtClean="0">
                            <a:latin typeface="Cambria Math" panose="02040503050406030204" pitchFamily="18" charset="0"/>
                          </a:rPr>
                          <m:t>7.34</m:t>
                        </m:r>
                        <m:r>
                          <a:rPr lang="es-CL" b="0" i="1" smtClean="0">
                            <a:latin typeface="Cambria Math" panose="02040503050406030204" pitchFamily="18" charset="0"/>
                          </a:rPr>
                          <m:t>𝑥</m:t>
                        </m:r>
                        <m:r>
                          <a:rPr lang="es-CL" b="0" i="1" smtClean="0">
                            <a:latin typeface="Cambria Math" panose="02040503050406030204" pitchFamily="18" charset="0"/>
                          </a:rPr>
                          <m:t>10</m:t>
                        </m:r>
                      </m:e>
                      <m:sup>
                        <m:r>
                          <a:rPr lang="es-CL" b="0" i="1" smtClean="0">
                            <a:latin typeface="Cambria Math" panose="02040503050406030204" pitchFamily="18" charset="0"/>
                          </a:rPr>
                          <m:t>22</m:t>
                        </m:r>
                      </m:sup>
                    </m:sSup>
                    <m:r>
                      <a:rPr lang="es-CL" b="0" i="1" smtClean="0">
                        <a:latin typeface="Cambria Math" panose="02040503050406030204" pitchFamily="18" charset="0"/>
                      </a:rPr>
                      <m:t>𝑘𝑔</m:t>
                    </m:r>
                  </m:oMath>
                </a14:m>
                <a:r>
                  <a:rPr lang="es-CL" dirty="0"/>
                  <a:t> y  gira alrededor de la tierra en una orbita aproximadamente circular . La distancia desde el centro de la tierra al centro de la lun es de 1,738 millones de kilómetros , además considere la información que se indica:</a:t>
                </a:r>
              </a:p>
              <a:p>
                <a:pPr marL="0" indent="0">
                  <a:buNone/>
                </a:pPr>
                <a:r>
                  <a:rPr lang="es-CL" dirty="0"/>
                  <a:t>“La Luna gira alrededor de su eje en </a:t>
                </a:r>
                <a:r>
                  <a:rPr lang="es-CL" b="1" dirty="0"/>
                  <a:t>27,32 días</a:t>
                </a:r>
                <a:r>
                  <a:rPr lang="es-CL" dirty="0"/>
                  <a:t> y se traslada alrededor de la Tierra en el mismo intervalo de tiempo, por eso siempre nos muestra la misma cara”.</a:t>
                </a:r>
              </a:p>
              <a:p>
                <a:pPr marL="0" indent="0">
                  <a:buNone/>
                </a:pPr>
                <a:r>
                  <a:rPr lang="es-CL" dirty="0"/>
                  <a:t>Calcule:</a:t>
                </a:r>
              </a:p>
              <a:p>
                <a:pPr marL="0" indent="0">
                  <a:buNone/>
                </a:pPr>
                <a:r>
                  <a:rPr lang="es-CL" dirty="0"/>
                  <a:t>4.1.-La rapidez angular de traslación de la luna alrededor de la tierra</a:t>
                </a:r>
              </a:p>
              <a:p>
                <a:pPr marL="0" indent="0">
                  <a:buNone/>
                </a:pPr>
                <a:r>
                  <a:rPr lang="es-CL" dirty="0"/>
                  <a:t>4.2.-La rapidez orbital de traslación de la luna alrededor de la tierra</a:t>
                </a:r>
              </a:p>
              <a:p>
                <a:pPr marL="0" indent="0">
                  <a:buNone/>
                </a:pPr>
                <a:r>
                  <a:rPr lang="es-CL" dirty="0"/>
                  <a:t>4.3.-Con la información , estime la fuerza centrípeta que ejerce la tierra sobre la luna</a:t>
                </a:r>
              </a:p>
              <a:p>
                <a:pPr marL="0" indent="0">
                  <a:buNone/>
                </a:pPr>
                <a:endParaRPr lang="es-CL" dirty="0"/>
              </a:p>
              <a:p>
                <a:pPr marL="0" indent="0">
                  <a:buNone/>
                </a:pPr>
                <a:endParaRPr lang="es-CL" dirty="0"/>
              </a:p>
              <a:p>
                <a:endParaRPr lang="es-CL" dirty="0"/>
              </a:p>
            </p:txBody>
          </p:sp>
        </mc:Choice>
        <mc:Fallback xmlns="">
          <p:sp>
            <p:nvSpPr>
              <p:cNvPr id="3" name="Marcador de contenido 2"/>
              <p:cNvSpPr>
                <a:spLocks noGrp="1" noRot="1" noChangeAspect="1" noMove="1" noResize="1" noEditPoints="1" noAdjustHandles="1" noChangeArrowheads="1" noChangeShapeType="1" noTextEdit="1"/>
              </p:cNvSpPr>
              <p:nvPr>
                <p:ph idx="1"/>
              </p:nvPr>
            </p:nvSpPr>
            <p:spPr>
              <a:xfrm>
                <a:off x="582899" y="278372"/>
                <a:ext cx="11109991" cy="5276608"/>
              </a:xfrm>
              <a:blipFill>
                <a:blip r:embed="rId2"/>
                <a:stretch>
                  <a:fillRect l="-549" t="-578" r="-988"/>
                </a:stretch>
              </a:blipFill>
            </p:spPr>
            <p:txBody>
              <a:bodyPr/>
              <a:lstStyle/>
              <a:p>
                <a:r>
                  <a:rPr lang="es-CL">
                    <a:noFill/>
                  </a:rPr>
                  <a:t> </a:t>
                </a:r>
              </a:p>
            </p:txBody>
          </p:sp>
        </mc:Fallback>
      </mc:AlternateContent>
    </p:spTree>
    <p:extLst>
      <p:ext uri="{BB962C8B-B14F-4D97-AF65-F5344CB8AC3E}">
        <p14:creationId xmlns:p14="http://schemas.microsoft.com/office/powerpoint/2010/main" val="174368835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765779" y="1135622"/>
            <a:ext cx="9603275" cy="3450613"/>
          </a:xfrm>
        </p:spPr>
        <p:txBody>
          <a:bodyPr/>
          <a:lstStyle/>
          <a:p>
            <a:endParaRPr lang="es-CL" dirty="0"/>
          </a:p>
          <a:p>
            <a:endParaRPr lang="es-CL" dirty="0"/>
          </a:p>
          <a:p>
            <a:endParaRPr lang="es-CL" dirty="0"/>
          </a:p>
          <a:p>
            <a:endParaRPr lang="es-CL" dirty="0"/>
          </a:p>
          <a:p>
            <a:pPr lvl="8"/>
            <a:r>
              <a:rPr lang="es-CL" dirty="0"/>
              <a:t>Montoya.- </a:t>
            </a:r>
          </a:p>
        </p:txBody>
      </p:sp>
    </p:spTree>
    <p:extLst>
      <p:ext uri="{BB962C8B-B14F-4D97-AF65-F5344CB8AC3E}">
        <p14:creationId xmlns:p14="http://schemas.microsoft.com/office/powerpoint/2010/main" val="36340071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017239" y="81677"/>
            <a:ext cx="9603275" cy="1049235"/>
          </a:xfrm>
        </p:spPr>
        <p:txBody>
          <a:bodyPr/>
          <a:lstStyle/>
          <a:p>
            <a:r>
              <a:rPr lang="es-CL" dirty="0"/>
              <a:t>Preguntas para compartir</a:t>
            </a:r>
          </a:p>
        </p:txBody>
      </p:sp>
      <p:sp>
        <p:nvSpPr>
          <p:cNvPr id="3" name="Marcador de contenido 2"/>
          <p:cNvSpPr>
            <a:spLocks noGrp="1"/>
          </p:cNvSpPr>
          <p:nvPr>
            <p:ph idx="1"/>
          </p:nvPr>
        </p:nvSpPr>
        <p:spPr>
          <a:xfrm>
            <a:off x="651479" y="884162"/>
            <a:ext cx="9603275" cy="3450613"/>
          </a:xfrm>
        </p:spPr>
        <p:txBody>
          <a:bodyPr/>
          <a:lstStyle/>
          <a:p>
            <a:r>
              <a:rPr lang="es-CL" dirty="0"/>
              <a:t>1.- ¿Qué ángulo es subtendido por un arco de 2,5m, sobre la circunferencia cuyo diámetro mide 4m?</a:t>
            </a:r>
          </a:p>
          <a:p>
            <a:endParaRPr lang="es-CL" dirty="0"/>
          </a:p>
          <a:p>
            <a:endParaRPr lang="es-CL" dirty="0"/>
          </a:p>
        </p:txBody>
      </p:sp>
      <p:pic>
        <p:nvPicPr>
          <p:cNvPr id="5" name="Imagen 4"/>
          <p:cNvPicPr>
            <a:picLocks noChangeAspect="1"/>
          </p:cNvPicPr>
          <p:nvPr/>
        </p:nvPicPr>
        <p:blipFill>
          <a:blip r:embed="rId2"/>
          <a:stretch>
            <a:fillRect/>
          </a:stretch>
        </p:blipFill>
        <p:spPr>
          <a:xfrm>
            <a:off x="3476625" y="2300287"/>
            <a:ext cx="5238750" cy="2257425"/>
          </a:xfrm>
          <a:prstGeom prst="rect">
            <a:avLst/>
          </a:prstGeom>
        </p:spPr>
      </p:pic>
    </p:spTree>
    <p:extLst>
      <p:ext uri="{BB962C8B-B14F-4D97-AF65-F5344CB8AC3E}">
        <p14:creationId xmlns:p14="http://schemas.microsoft.com/office/powerpoint/2010/main" val="2655449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097249" y="187299"/>
            <a:ext cx="9603275" cy="1049235"/>
          </a:xfrm>
        </p:spPr>
        <p:txBody>
          <a:bodyPr/>
          <a:lstStyle/>
          <a:p>
            <a:r>
              <a:rPr lang="es-CL" dirty="0"/>
              <a:t>Rapidez y velocidad angular</a:t>
            </a:r>
          </a:p>
        </p:txBody>
      </p:sp>
      <mc:AlternateContent xmlns:mc="http://schemas.openxmlformats.org/markup-compatibility/2006" xmlns:a14="http://schemas.microsoft.com/office/drawing/2010/main">
        <mc:Choice Requires="a14">
          <p:sp>
            <p:nvSpPr>
              <p:cNvPr id="3" name="Marcador de contenido 2"/>
              <p:cNvSpPr>
                <a:spLocks noGrp="1"/>
              </p:cNvSpPr>
              <p:nvPr>
                <p:ph idx="1"/>
              </p:nvPr>
            </p:nvSpPr>
            <p:spPr>
              <a:xfrm>
                <a:off x="365729" y="926453"/>
                <a:ext cx="9603275" cy="3450613"/>
              </a:xfrm>
            </p:spPr>
            <p:txBody>
              <a:bodyPr/>
              <a:lstStyle/>
              <a:p>
                <a:r>
                  <a:rPr lang="es-CL" dirty="0"/>
                  <a:t>Velocidad angular: Carácter vectorial  , regla de la mano derecha</a:t>
                </a:r>
              </a:p>
              <a:p>
                <a:endParaRPr lang="es-CL" dirty="0"/>
              </a:p>
              <a:p>
                <a:r>
                  <a:rPr lang="es-CL" dirty="0"/>
                  <a:t>Rapidez orbital es el módulo de la velocidad angular (medida) </a:t>
                </a:r>
              </a:p>
              <a:p>
                <a14:m>
                  <m:oMath xmlns:m="http://schemas.openxmlformats.org/officeDocument/2006/math">
                    <m:r>
                      <a:rPr lang="es-CL" sz="3200" i="1" smtClean="0">
                        <a:latin typeface="Cambria Math" panose="02040503050406030204" pitchFamily="18" charset="0"/>
                        <a:ea typeface="Cambria Math" panose="02040503050406030204" pitchFamily="18" charset="0"/>
                      </a:rPr>
                      <m:t>𝜔</m:t>
                    </m:r>
                    <m:r>
                      <a:rPr lang="es-CL" sz="3200" b="0" i="1" smtClean="0">
                        <a:latin typeface="Cambria Math" panose="02040503050406030204" pitchFamily="18" charset="0"/>
                        <a:ea typeface="Cambria Math" panose="02040503050406030204" pitchFamily="18" charset="0"/>
                      </a:rPr>
                      <m:t>=</m:t>
                    </m:r>
                    <m:f>
                      <m:fPr>
                        <m:ctrlPr>
                          <a:rPr lang="es-CL" sz="3200" b="0" i="1" smtClean="0">
                            <a:latin typeface="Cambria Math" panose="02040503050406030204" pitchFamily="18" charset="0"/>
                            <a:ea typeface="Cambria Math" panose="02040503050406030204" pitchFamily="18" charset="0"/>
                          </a:rPr>
                        </m:ctrlPr>
                      </m:fPr>
                      <m:num>
                        <m:r>
                          <a:rPr lang="es-CL" sz="3200" b="0" i="1" smtClean="0">
                            <a:latin typeface="Cambria Math" panose="02040503050406030204" pitchFamily="18" charset="0"/>
                            <a:ea typeface="Cambria Math" panose="02040503050406030204" pitchFamily="18" charset="0"/>
                          </a:rPr>
                          <m:t>𝜑</m:t>
                        </m:r>
                        <m:r>
                          <a:rPr lang="es-CL" sz="3200" b="0" i="1" smtClean="0">
                            <a:latin typeface="Cambria Math" panose="02040503050406030204" pitchFamily="18" charset="0"/>
                            <a:ea typeface="Cambria Math" panose="02040503050406030204" pitchFamily="18" charset="0"/>
                          </a:rPr>
                          <m:t>(</m:t>
                        </m:r>
                        <m:r>
                          <a:rPr lang="es-CL" sz="3200" b="0" i="1" smtClean="0">
                            <a:latin typeface="Cambria Math" panose="02040503050406030204" pitchFamily="18" charset="0"/>
                            <a:ea typeface="Cambria Math" panose="02040503050406030204" pitchFamily="18" charset="0"/>
                          </a:rPr>
                          <m:t>𝑟𝑎𝑑𝑖𝑎𝑛𝑒𝑠</m:t>
                        </m:r>
                        <m:r>
                          <a:rPr lang="es-CL" sz="3200" b="0" i="1" smtClean="0">
                            <a:latin typeface="Cambria Math" panose="02040503050406030204" pitchFamily="18" charset="0"/>
                            <a:ea typeface="Cambria Math" panose="02040503050406030204" pitchFamily="18" charset="0"/>
                          </a:rPr>
                          <m:t>)</m:t>
                        </m:r>
                      </m:num>
                      <m:den>
                        <m:r>
                          <a:rPr lang="es-CL" sz="3200" b="0" i="1" smtClean="0">
                            <a:latin typeface="Cambria Math" panose="02040503050406030204" pitchFamily="18" charset="0"/>
                            <a:ea typeface="Cambria Math" panose="02040503050406030204" pitchFamily="18" charset="0"/>
                          </a:rPr>
                          <m:t>𝑡</m:t>
                        </m:r>
                      </m:den>
                    </m:f>
                  </m:oMath>
                </a14:m>
                <a:endParaRPr lang="es-CL" sz="3200" dirty="0"/>
              </a:p>
              <a:p>
                <a:endParaRPr lang="es-CL" dirty="0"/>
              </a:p>
            </p:txBody>
          </p:sp>
        </mc:Choice>
        <mc:Fallback xmlns="">
          <p:sp>
            <p:nvSpPr>
              <p:cNvPr id="3" name="Marcador de contenido 2"/>
              <p:cNvSpPr>
                <a:spLocks noGrp="1" noRot="1" noChangeAspect="1" noMove="1" noResize="1" noEditPoints="1" noAdjustHandles="1" noChangeArrowheads="1" noChangeShapeType="1" noTextEdit="1"/>
              </p:cNvSpPr>
              <p:nvPr>
                <p:ph idx="1"/>
              </p:nvPr>
            </p:nvSpPr>
            <p:spPr>
              <a:xfrm>
                <a:off x="365729" y="926453"/>
                <a:ext cx="9603275" cy="3450613"/>
              </a:xfrm>
              <a:blipFill>
                <a:blip r:embed="rId2"/>
                <a:stretch>
                  <a:fillRect l="-571" t="-177"/>
                </a:stretch>
              </a:blipFill>
            </p:spPr>
            <p:txBody>
              <a:bodyPr/>
              <a:lstStyle/>
              <a:p>
                <a:r>
                  <a:rPr lang="es-CL">
                    <a:noFill/>
                  </a:rPr>
                  <a:t> </a:t>
                </a:r>
              </a:p>
            </p:txBody>
          </p:sp>
        </mc:Fallback>
      </mc:AlternateContent>
      <p:pic>
        <p:nvPicPr>
          <p:cNvPr id="4" name="Imagen 3"/>
          <p:cNvPicPr>
            <a:picLocks noChangeAspect="1"/>
          </p:cNvPicPr>
          <p:nvPr/>
        </p:nvPicPr>
        <p:blipFill>
          <a:blip r:embed="rId3"/>
          <a:stretch>
            <a:fillRect/>
          </a:stretch>
        </p:blipFill>
        <p:spPr>
          <a:xfrm>
            <a:off x="5311140" y="2651760"/>
            <a:ext cx="6438900" cy="2971800"/>
          </a:xfrm>
          <a:prstGeom prst="rect">
            <a:avLst/>
          </a:prstGeom>
        </p:spPr>
      </p:pic>
      <p:pic>
        <p:nvPicPr>
          <p:cNvPr id="5" name="Imagen 4"/>
          <p:cNvPicPr>
            <a:picLocks noChangeAspect="1"/>
          </p:cNvPicPr>
          <p:nvPr/>
        </p:nvPicPr>
        <p:blipFill>
          <a:blip r:embed="rId4"/>
          <a:stretch>
            <a:fillRect/>
          </a:stretch>
        </p:blipFill>
        <p:spPr>
          <a:xfrm>
            <a:off x="6131242" y="2502000"/>
            <a:ext cx="752475" cy="609600"/>
          </a:xfrm>
          <a:prstGeom prst="rect">
            <a:avLst/>
          </a:prstGeom>
        </p:spPr>
      </p:pic>
      <p:pic>
        <p:nvPicPr>
          <p:cNvPr id="6" name="Imagen 5"/>
          <p:cNvPicPr>
            <a:picLocks noChangeAspect="1"/>
          </p:cNvPicPr>
          <p:nvPr/>
        </p:nvPicPr>
        <p:blipFill>
          <a:blip r:embed="rId5"/>
          <a:stretch>
            <a:fillRect/>
          </a:stretch>
        </p:blipFill>
        <p:spPr>
          <a:xfrm>
            <a:off x="9517380" y="2323146"/>
            <a:ext cx="609600" cy="657225"/>
          </a:xfrm>
          <a:prstGeom prst="rect">
            <a:avLst/>
          </a:prstGeom>
        </p:spPr>
      </p:pic>
    </p:spTree>
    <p:extLst>
      <p:ext uri="{BB962C8B-B14F-4D97-AF65-F5344CB8AC3E}">
        <p14:creationId xmlns:p14="http://schemas.microsoft.com/office/powerpoint/2010/main" val="40532372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Marcador de contenido 2"/>
              <p:cNvSpPr>
                <a:spLocks noGrp="1"/>
              </p:cNvSpPr>
              <p:nvPr>
                <p:ph idx="1"/>
              </p:nvPr>
            </p:nvSpPr>
            <p:spPr>
              <a:xfrm>
                <a:off x="274289" y="552692"/>
                <a:ext cx="10767091" cy="5219458"/>
              </a:xfrm>
            </p:spPr>
            <p:txBody>
              <a:bodyPr>
                <a:normAutofit/>
              </a:bodyPr>
              <a:lstStyle/>
              <a:p>
                <a:r>
                  <a:rPr lang="es-CL" dirty="0"/>
                  <a:t>Una partícula gira en una trayectoria circular y completa un ángulo de 120° en 5segundos.</a:t>
                </a:r>
              </a:p>
              <a:p>
                <a:r>
                  <a:rPr lang="es-CL" dirty="0"/>
                  <a:t>¿Cuál es su rapidez angular?</a:t>
                </a:r>
              </a:p>
              <a:p>
                <a:endParaRPr lang="es-CL" dirty="0"/>
              </a:p>
              <a:p>
                <a14:m>
                  <m:oMath xmlns:m="http://schemas.openxmlformats.org/officeDocument/2006/math">
                    <m:r>
                      <a:rPr lang="es-CL" sz="3200" i="1">
                        <a:latin typeface="Cambria Math" panose="02040503050406030204" pitchFamily="18" charset="0"/>
                        <a:ea typeface="Cambria Math" panose="02040503050406030204" pitchFamily="18" charset="0"/>
                      </a:rPr>
                      <m:t>𝜔</m:t>
                    </m:r>
                    <m:r>
                      <a:rPr lang="es-CL" sz="3200" i="1">
                        <a:latin typeface="Cambria Math" panose="02040503050406030204" pitchFamily="18" charset="0"/>
                        <a:ea typeface="Cambria Math" panose="02040503050406030204" pitchFamily="18" charset="0"/>
                      </a:rPr>
                      <m:t>=</m:t>
                    </m:r>
                    <m:f>
                      <m:fPr>
                        <m:ctrlPr>
                          <a:rPr lang="es-CL" sz="3200" i="1">
                            <a:latin typeface="Cambria Math" panose="02040503050406030204" pitchFamily="18" charset="0"/>
                            <a:ea typeface="Cambria Math" panose="02040503050406030204" pitchFamily="18" charset="0"/>
                          </a:rPr>
                        </m:ctrlPr>
                      </m:fPr>
                      <m:num>
                        <m:r>
                          <a:rPr lang="es-CL" sz="3200" i="1">
                            <a:latin typeface="Cambria Math" panose="02040503050406030204" pitchFamily="18" charset="0"/>
                            <a:ea typeface="Cambria Math" panose="02040503050406030204" pitchFamily="18" charset="0"/>
                          </a:rPr>
                          <m:t>𝜑</m:t>
                        </m:r>
                        <m:r>
                          <a:rPr lang="es-CL" sz="3200" i="1">
                            <a:latin typeface="Cambria Math" panose="02040503050406030204" pitchFamily="18" charset="0"/>
                            <a:ea typeface="Cambria Math" panose="02040503050406030204" pitchFamily="18" charset="0"/>
                          </a:rPr>
                          <m:t>(</m:t>
                        </m:r>
                        <m:r>
                          <a:rPr lang="es-CL" sz="3200" i="1">
                            <a:latin typeface="Cambria Math" panose="02040503050406030204" pitchFamily="18" charset="0"/>
                            <a:ea typeface="Cambria Math" panose="02040503050406030204" pitchFamily="18" charset="0"/>
                          </a:rPr>
                          <m:t>𝑟𝑎𝑑𝑖𝑎𝑛𝑒𝑠</m:t>
                        </m:r>
                        <m:r>
                          <a:rPr lang="es-CL" sz="3200" i="1">
                            <a:latin typeface="Cambria Math" panose="02040503050406030204" pitchFamily="18" charset="0"/>
                            <a:ea typeface="Cambria Math" panose="02040503050406030204" pitchFamily="18" charset="0"/>
                          </a:rPr>
                          <m:t>)</m:t>
                        </m:r>
                      </m:num>
                      <m:den>
                        <m:r>
                          <a:rPr lang="es-CL" sz="3200" i="1">
                            <a:latin typeface="Cambria Math" panose="02040503050406030204" pitchFamily="18" charset="0"/>
                            <a:ea typeface="Cambria Math" panose="02040503050406030204" pitchFamily="18" charset="0"/>
                          </a:rPr>
                          <m:t>𝑡</m:t>
                        </m:r>
                      </m:den>
                    </m:f>
                  </m:oMath>
                </a14:m>
                <a:r>
                  <a:rPr lang="es-CL" sz="3200" dirty="0"/>
                  <a:t>  </a:t>
                </a:r>
              </a:p>
              <a:p>
                <a:r>
                  <a:rPr lang="es-CL" sz="3200" dirty="0"/>
                  <a:t>  </a:t>
                </a:r>
                <a14:m>
                  <m:oMath xmlns:m="http://schemas.openxmlformats.org/officeDocument/2006/math">
                    <m:r>
                      <a:rPr lang="es-CL" sz="3200" i="1">
                        <a:latin typeface="Cambria Math" panose="02040503050406030204" pitchFamily="18" charset="0"/>
                        <a:ea typeface="Cambria Math" panose="02040503050406030204" pitchFamily="18" charset="0"/>
                      </a:rPr>
                      <m:t>𝜔</m:t>
                    </m:r>
                    <m:r>
                      <a:rPr lang="es-CL" sz="3200" i="1">
                        <a:latin typeface="Cambria Math" panose="02040503050406030204" pitchFamily="18" charset="0"/>
                        <a:ea typeface="Cambria Math" panose="02040503050406030204" pitchFamily="18" charset="0"/>
                      </a:rPr>
                      <m:t>=</m:t>
                    </m:r>
                    <m:f>
                      <m:fPr>
                        <m:ctrlPr>
                          <a:rPr lang="es-CL" sz="3200" i="1">
                            <a:latin typeface="Cambria Math" panose="02040503050406030204" pitchFamily="18" charset="0"/>
                            <a:ea typeface="Cambria Math" panose="02040503050406030204" pitchFamily="18" charset="0"/>
                          </a:rPr>
                        </m:ctrlPr>
                      </m:fPr>
                      <m:num>
                        <m:f>
                          <m:fPr>
                            <m:ctrlPr>
                              <a:rPr lang="es-CL" sz="3200" i="1" dirty="0">
                                <a:latin typeface="Cambria Math" panose="02040503050406030204" pitchFamily="18" charset="0"/>
                              </a:rPr>
                            </m:ctrlPr>
                          </m:fPr>
                          <m:num>
                            <m:r>
                              <a:rPr lang="es-CL" sz="3200" i="1" dirty="0">
                                <a:latin typeface="Cambria Math" panose="02040503050406030204" pitchFamily="18" charset="0"/>
                              </a:rPr>
                              <m:t>2</m:t>
                            </m:r>
                          </m:num>
                          <m:den>
                            <m:r>
                              <a:rPr lang="es-CL" sz="3200" i="1" dirty="0">
                                <a:latin typeface="Cambria Math" panose="02040503050406030204" pitchFamily="18" charset="0"/>
                              </a:rPr>
                              <m:t>3</m:t>
                            </m:r>
                          </m:den>
                        </m:f>
                        <m:r>
                          <a:rPr lang="es-CL" sz="3200" i="1" dirty="0">
                            <a:latin typeface="Cambria Math" panose="02040503050406030204" pitchFamily="18" charset="0"/>
                            <a:ea typeface="Cambria Math" panose="02040503050406030204" pitchFamily="18" charset="0"/>
                          </a:rPr>
                          <m:t>𝜋</m:t>
                        </m:r>
                        <m:r>
                          <a:rPr lang="es-CL" sz="3200" i="1" dirty="0">
                            <a:latin typeface="Cambria Math" panose="02040503050406030204" pitchFamily="18" charset="0"/>
                            <a:ea typeface="Cambria Math" panose="02040503050406030204" pitchFamily="18" charset="0"/>
                          </a:rPr>
                          <m:t>𝑟𝑎𝑑</m:t>
                        </m:r>
                        <m:r>
                          <m:rPr>
                            <m:nor/>
                          </m:rPr>
                          <a:rPr lang="es-CL" sz="3200" dirty="0"/>
                          <m:t> </m:t>
                        </m:r>
                      </m:num>
                      <m:den>
                        <m:r>
                          <a:rPr lang="es-CL" sz="3200" b="0" i="1" smtClean="0">
                            <a:latin typeface="Cambria Math" panose="02040503050406030204" pitchFamily="18" charset="0"/>
                            <a:ea typeface="Cambria Math" panose="02040503050406030204" pitchFamily="18" charset="0"/>
                          </a:rPr>
                          <m:t>5</m:t>
                        </m:r>
                        <m:r>
                          <a:rPr lang="es-CL" sz="3200" b="0" i="1" smtClean="0">
                            <a:latin typeface="Cambria Math" panose="02040503050406030204" pitchFamily="18" charset="0"/>
                            <a:ea typeface="Cambria Math" panose="02040503050406030204" pitchFamily="18" charset="0"/>
                          </a:rPr>
                          <m:t>𝑠</m:t>
                        </m:r>
                      </m:den>
                    </m:f>
                    <m:r>
                      <a:rPr lang="es-CL" sz="3200" b="0" i="1" smtClean="0">
                        <a:latin typeface="Cambria Math" panose="02040503050406030204" pitchFamily="18" charset="0"/>
                        <a:ea typeface="Cambria Math" panose="02040503050406030204" pitchFamily="18" charset="0"/>
                      </a:rPr>
                      <m:t>=</m:t>
                    </m:r>
                  </m:oMath>
                </a14:m>
                <a:r>
                  <a:rPr lang="es-CL" sz="3200" dirty="0"/>
                  <a:t> </a:t>
                </a:r>
                <a14:m>
                  <m:oMath xmlns:m="http://schemas.openxmlformats.org/officeDocument/2006/math">
                    <m:f>
                      <m:fPr>
                        <m:ctrlPr>
                          <a:rPr lang="es-CL" sz="3200" i="1" dirty="0">
                            <a:latin typeface="Cambria Math" panose="02040503050406030204" pitchFamily="18" charset="0"/>
                          </a:rPr>
                        </m:ctrlPr>
                      </m:fPr>
                      <m:num>
                        <m:r>
                          <a:rPr lang="es-CL" sz="3200" i="1" dirty="0">
                            <a:latin typeface="Cambria Math" panose="02040503050406030204" pitchFamily="18" charset="0"/>
                          </a:rPr>
                          <m:t>2</m:t>
                        </m:r>
                      </m:num>
                      <m:den>
                        <m:r>
                          <a:rPr lang="es-CL" sz="3200" b="0" i="1" dirty="0" smtClean="0">
                            <a:latin typeface="Cambria Math" panose="02040503050406030204" pitchFamily="18" charset="0"/>
                          </a:rPr>
                          <m:t>15</m:t>
                        </m:r>
                      </m:den>
                    </m:f>
                    <m:r>
                      <a:rPr lang="es-CL" sz="3200" i="1" dirty="0">
                        <a:latin typeface="Cambria Math" panose="02040503050406030204" pitchFamily="18" charset="0"/>
                        <a:ea typeface="Cambria Math" panose="02040503050406030204" pitchFamily="18" charset="0"/>
                      </a:rPr>
                      <m:t>𝜋</m:t>
                    </m:r>
                    <m:r>
                      <a:rPr lang="es-CL" sz="3200" i="1" dirty="0">
                        <a:latin typeface="Cambria Math" panose="02040503050406030204" pitchFamily="18" charset="0"/>
                        <a:ea typeface="Cambria Math" panose="02040503050406030204" pitchFamily="18" charset="0"/>
                      </a:rPr>
                      <m:t>𝑟𝑎𝑑</m:t>
                    </m:r>
                    <m:r>
                      <m:rPr>
                        <m:nor/>
                      </m:rPr>
                      <a:rPr lang="es-CL" sz="3200" b="0" i="0" dirty="0" smtClean="0">
                        <a:latin typeface="Cambria Math" panose="02040503050406030204" pitchFamily="18" charset="0"/>
                        <a:ea typeface="Cambria Math" panose="02040503050406030204" pitchFamily="18" charset="0"/>
                      </a:rPr>
                      <m:t>/</m:t>
                    </m:r>
                    <m:r>
                      <m:rPr>
                        <m:nor/>
                      </m:rPr>
                      <a:rPr lang="es-CL" sz="3200" b="0" i="0" dirty="0" smtClean="0">
                        <a:latin typeface="Cambria Math" panose="02040503050406030204" pitchFamily="18" charset="0"/>
                        <a:ea typeface="Cambria Math" panose="02040503050406030204" pitchFamily="18" charset="0"/>
                      </a:rPr>
                      <m:t>s</m:t>
                    </m:r>
                    <m:r>
                      <m:rPr>
                        <m:nor/>
                      </m:rPr>
                      <a:rPr lang="es-CL" sz="3200" dirty="0"/>
                      <m:t> </m:t>
                    </m:r>
                  </m:oMath>
                </a14:m>
                <a:r>
                  <a:rPr lang="es-CL" sz="3200" dirty="0"/>
                  <a:t>                            </a:t>
                </a:r>
                <a14:m>
                  <m:oMath xmlns:m="http://schemas.openxmlformats.org/officeDocument/2006/math">
                    <m:r>
                      <a:rPr lang="es-CL" sz="3200" b="0" i="1" dirty="0" smtClean="0">
                        <a:latin typeface="Cambria Math" panose="02040503050406030204" pitchFamily="18" charset="0"/>
                      </a:rPr>
                      <m:t>120°=</m:t>
                    </m:r>
                    <m:f>
                      <m:fPr>
                        <m:ctrlPr>
                          <a:rPr lang="es-CL" sz="3200" b="0" i="1" dirty="0" smtClean="0">
                            <a:latin typeface="Cambria Math" panose="02040503050406030204" pitchFamily="18" charset="0"/>
                          </a:rPr>
                        </m:ctrlPr>
                      </m:fPr>
                      <m:num>
                        <m:r>
                          <a:rPr lang="es-CL" sz="3200" b="0" i="1" dirty="0" smtClean="0">
                            <a:latin typeface="Cambria Math" panose="02040503050406030204" pitchFamily="18" charset="0"/>
                          </a:rPr>
                          <m:t>120∗</m:t>
                        </m:r>
                        <m:r>
                          <a:rPr lang="es-CL" sz="3200" b="0" i="1" dirty="0" smtClean="0">
                            <a:latin typeface="Cambria Math" panose="02040503050406030204" pitchFamily="18" charset="0"/>
                            <a:ea typeface="Cambria Math" panose="02040503050406030204" pitchFamily="18" charset="0"/>
                          </a:rPr>
                          <m:t>𝜋</m:t>
                        </m:r>
                      </m:num>
                      <m:den>
                        <m:r>
                          <a:rPr lang="es-CL" sz="3200" b="0" i="1" dirty="0" smtClean="0">
                            <a:latin typeface="Cambria Math" panose="02040503050406030204" pitchFamily="18" charset="0"/>
                          </a:rPr>
                          <m:t>180</m:t>
                        </m:r>
                      </m:den>
                    </m:f>
                    <m:r>
                      <a:rPr lang="es-CL" sz="3200" b="0" i="1" dirty="0" smtClean="0">
                        <a:latin typeface="Cambria Math" panose="02040503050406030204" pitchFamily="18" charset="0"/>
                      </a:rPr>
                      <m:t>=</m:t>
                    </m:r>
                    <m:f>
                      <m:fPr>
                        <m:ctrlPr>
                          <a:rPr lang="es-CL" sz="3200" b="0" i="1" dirty="0" smtClean="0">
                            <a:latin typeface="Cambria Math" panose="02040503050406030204" pitchFamily="18" charset="0"/>
                          </a:rPr>
                        </m:ctrlPr>
                      </m:fPr>
                      <m:num>
                        <m:r>
                          <a:rPr lang="es-CL" sz="3200" b="0" i="1" dirty="0" smtClean="0">
                            <a:latin typeface="Cambria Math" panose="02040503050406030204" pitchFamily="18" charset="0"/>
                          </a:rPr>
                          <m:t>2</m:t>
                        </m:r>
                      </m:num>
                      <m:den>
                        <m:r>
                          <a:rPr lang="es-CL" sz="3200" b="0" i="1" dirty="0" smtClean="0">
                            <a:latin typeface="Cambria Math" panose="02040503050406030204" pitchFamily="18" charset="0"/>
                          </a:rPr>
                          <m:t>3</m:t>
                        </m:r>
                      </m:den>
                    </m:f>
                    <m:r>
                      <a:rPr lang="es-CL" sz="3200" b="0" i="1" dirty="0" smtClean="0">
                        <a:latin typeface="Cambria Math" panose="02040503050406030204" pitchFamily="18" charset="0"/>
                        <a:ea typeface="Cambria Math" panose="02040503050406030204" pitchFamily="18" charset="0"/>
                      </a:rPr>
                      <m:t>𝜋</m:t>
                    </m:r>
                    <m:r>
                      <a:rPr lang="es-CL" sz="3200" b="0" i="1" dirty="0" smtClean="0">
                        <a:latin typeface="Cambria Math" panose="02040503050406030204" pitchFamily="18" charset="0"/>
                        <a:ea typeface="Cambria Math" panose="02040503050406030204" pitchFamily="18" charset="0"/>
                      </a:rPr>
                      <m:t>𝑟𝑎𝑑</m:t>
                    </m:r>
                  </m:oMath>
                </a14:m>
                <a:endParaRPr lang="es-CL" sz="3200" dirty="0"/>
              </a:p>
              <a:p>
                <a:endParaRPr lang="es-CL" sz="3200" dirty="0"/>
              </a:p>
              <a:p>
                <a:endParaRPr lang="es-CL" sz="3200" dirty="0"/>
              </a:p>
            </p:txBody>
          </p:sp>
        </mc:Choice>
        <mc:Fallback xmlns="">
          <p:sp>
            <p:nvSpPr>
              <p:cNvPr id="3" name="Marcador de contenido 2"/>
              <p:cNvSpPr>
                <a:spLocks noGrp="1" noRot="1" noChangeAspect="1" noMove="1" noResize="1" noEditPoints="1" noAdjustHandles="1" noChangeArrowheads="1" noChangeShapeType="1" noTextEdit="1"/>
              </p:cNvSpPr>
              <p:nvPr>
                <p:ph idx="1"/>
              </p:nvPr>
            </p:nvSpPr>
            <p:spPr>
              <a:xfrm>
                <a:off x="274289" y="552692"/>
                <a:ext cx="10767091" cy="5219458"/>
              </a:xfrm>
              <a:blipFill>
                <a:blip r:embed="rId2"/>
                <a:stretch>
                  <a:fillRect l="-1302" t="-117"/>
                </a:stretch>
              </a:blipFill>
            </p:spPr>
            <p:txBody>
              <a:bodyPr/>
              <a:lstStyle/>
              <a:p>
                <a:r>
                  <a:rPr lang="es-CL">
                    <a:noFill/>
                  </a:rPr>
                  <a:t> </a:t>
                </a:r>
              </a:p>
            </p:txBody>
          </p:sp>
        </mc:Fallback>
      </mc:AlternateContent>
      <p:pic>
        <p:nvPicPr>
          <p:cNvPr id="4" name="Imagen 3"/>
          <p:cNvPicPr>
            <a:picLocks noChangeAspect="1"/>
          </p:cNvPicPr>
          <p:nvPr/>
        </p:nvPicPr>
        <p:blipFill>
          <a:blip r:embed="rId3"/>
          <a:stretch>
            <a:fillRect/>
          </a:stretch>
        </p:blipFill>
        <p:spPr>
          <a:xfrm>
            <a:off x="4396740" y="4865317"/>
            <a:ext cx="2895600" cy="561975"/>
          </a:xfrm>
          <a:prstGeom prst="rect">
            <a:avLst/>
          </a:prstGeom>
        </p:spPr>
      </p:pic>
    </p:spTree>
    <p:extLst>
      <p:ext uri="{BB962C8B-B14F-4D97-AF65-F5344CB8AC3E}">
        <p14:creationId xmlns:p14="http://schemas.microsoft.com/office/powerpoint/2010/main" val="30340619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Marcador de contenido 2"/>
              <p:cNvSpPr>
                <a:spLocks noGrp="1"/>
              </p:cNvSpPr>
              <p:nvPr>
                <p:ph idx="1"/>
              </p:nvPr>
            </p:nvSpPr>
            <p:spPr>
              <a:xfrm>
                <a:off x="400019" y="312662"/>
                <a:ext cx="9603275" cy="3450613"/>
              </a:xfrm>
            </p:spPr>
            <p:txBody>
              <a:bodyPr>
                <a:normAutofit fontScale="92500" lnSpcReduction="20000"/>
              </a:bodyPr>
              <a:lstStyle/>
              <a:p>
                <a:r>
                  <a:rPr lang="es-CL" dirty="0"/>
                  <a:t>A velocidad de la lavadora se mide en revoluciones por minuto (rpm), o número máximo de vueltas que puede dar el tambor por minuto: cuantas más rpm tenga la lavadora, menos húmeda quedará la ropa y más fácil será su secado. Los modelos que hay en el mercado parten de las </a:t>
                </a:r>
                <a:r>
                  <a:rPr lang="es-CL" b="1" dirty="0"/>
                  <a:t>600 rpm</a:t>
                </a:r>
                <a:r>
                  <a:rPr lang="es-CL" dirty="0"/>
                  <a:t> y llegan hasta las </a:t>
                </a:r>
                <a:r>
                  <a:rPr lang="es-CL" b="1" dirty="0"/>
                  <a:t>1.400 rpm</a:t>
                </a:r>
                <a:r>
                  <a:rPr lang="es-CL" dirty="0"/>
                  <a:t>.</a:t>
                </a:r>
                <a:endParaRPr lang="es-CL" sz="3200" dirty="0"/>
              </a:p>
              <a:p>
                <a:r>
                  <a:rPr lang="es-CL" dirty="0"/>
                  <a:t>¿Cuál es la rapidez angular de cada uno de estos rangos?</a:t>
                </a:r>
              </a:p>
              <a:p>
                <a14:m>
                  <m:oMath xmlns:m="http://schemas.openxmlformats.org/officeDocument/2006/math">
                    <m:r>
                      <a:rPr lang="es-CL" b="0" i="1" smtClean="0">
                        <a:latin typeface="Cambria Math" panose="02040503050406030204" pitchFamily="18" charset="0"/>
                      </a:rPr>
                      <m:t>600</m:t>
                    </m:r>
                    <m:r>
                      <a:rPr lang="es-CL" b="0" i="1" smtClean="0">
                        <a:latin typeface="Cambria Math" panose="02040503050406030204" pitchFamily="18" charset="0"/>
                      </a:rPr>
                      <m:t>𝑟𝑝𝑚</m:t>
                    </m:r>
                    <m:r>
                      <a:rPr lang="es-CL" b="0" i="1" smtClean="0">
                        <a:latin typeface="Cambria Math" panose="02040503050406030204" pitchFamily="18" charset="0"/>
                      </a:rPr>
                      <m:t> ?      ,   </m:t>
                    </m:r>
                    <m:r>
                      <a:rPr lang="es-CL" b="0" i="1" smtClean="0">
                        <a:latin typeface="Cambria Math" panose="02040503050406030204" pitchFamily="18" charset="0"/>
                        <a:ea typeface="Cambria Math" panose="02040503050406030204" pitchFamily="18" charset="0"/>
                      </a:rPr>
                      <m:t>𝜔</m:t>
                    </m:r>
                    <m:r>
                      <a:rPr lang="es-CL" b="0" i="1" smtClean="0">
                        <a:latin typeface="Cambria Math" panose="02040503050406030204" pitchFamily="18" charset="0"/>
                        <a:ea typeface="Cambria Math" panose="02040503050406030204" pitchFamily="18" charset="0"/>
                      </a:rPr>
                      <m:t>=</m:t>
                    </m:r>
                    <m:f>
                      <m:fPr>
                        <m:ctrlPr>
                          <a:rPr lang="es-CL" b="0" i="1" smtClean="0">
                            <a:latin typeface="Cambria Math" panose="02040503050406030204" pitchFamily="18" charset="0"/>
                            <a:ea typeface="Cambria Math" panose="02040503050406030204" pitchFamily="18" charset="0"/>
                          </a:rPr>
                        </m:ctrlPr>
                      </m:fPr>
                      <m:num>
                        <m:r>
                          <a:rPr lang="es-CL" b="0" i="1" smtClean="0">
                            <a:latin typeface="Cambria Math" panose="02040503050406030204" pitchFamily="18" charset="0"/>
                            <a:ea typeface="Cambria Math" panose="02040503050406030204" pitchFamily="18" charset="0"/>
                          </a:rPr>
                          <m:t>1200</m:t>
                        </m:r>
                        <m:r>
                          <a:rPr lang="es-CL" b="0" i="1" smtClean="0">
                            <a:latin typeface="Cambria Math" panose="02040503050406030204" pitchFamily="18" charset="0"/>
                            <a:ea typeface="Cambria Math" panose="02040503050406030204" pitchFamily="18" charset="0"/>
                          </a:rPr>
                          <m:t>𝜋</m:t>
                        </m:r>
                      </m:num>
                      <m:den>
                        <m:r>
                          <a:rPr lang="es-CL" b="0" i="1" smtClean="0">
                            <a:latin typeface="Cambria Math" panose="02040503050406030204" pitchFamily="18" charset="0"/>
                            <a:ea typeface="Cambria Math" panose="02040503050406030204" pitchFamily="18" charset="0"/>
                          </a:rPr>
                          <m:t>60</m:t>
                        </m:r>
                        <m:r>
                          <a:rPr lang="es-CL" b="0" i="1" smtClean="0">
                            <a:latin typeface="Cambria Math" panose="02040503050406030204" pitchFamily="18" charset="0"/>
                            <a:ea typeface="Cambria Math" panose="02040503050406030204" pitchFamily="18" charset="0"/>
                          </a:rPr>
                          <m:t>𝑠</m:t>
                        </m:r>
                      </m:den>
                    </m:f>
                    <m:r>
                      <a:rPr lang="es-CL" b="0" i="1" smtClean="0">
                        <a:latin typeface="Cambria Math" panose="02040503050406030204" pitchFamily="18" charset="0"/>
                        <a:ea typeface="Cambria Math" panose="02040503050406030204" pitchFamily="18" charset="0"/>
                      </a:rPr>
                      <m:t>=20</m:t>
                    </m:r>
                    <m:r>
                      <a:rPr lang="es-CL" b="0" i="1" smtClean="0">
                        <a:latin typeface="Cambria Math" panose="02040503050406030204" pitchFamily="18" charset="0"/>
                        <a:ea typeface="Cambria Math" panose="02040503050406030204" pitchFamily="18" charset="0"/>
                      </a:rPr>
                      <m:t>𝜋</m:t>
                    </m:r>
                    <m:f>
                      <m:fPr>
                        <m:type m:val="skw"/>
                        <m:ctrlPr>
                          <a:rPr lang="es-CL" b="0" i="1" smtClean="0">
                            <a:latin typeface="Cambria Math" panose="02040503050406030204" pitchFamily="18" charset="0"/>
                            <a:ea typeface="Cambria Math" panose="02040503050406030204" pitchFamily="18" charset="0"/>
                          </a:rPr>
                        </m:ctrlPr>
                      </m:fPr>
                      <m:num>
                        <m:r>
                          <a:rPr lang="es-CL" b="0" i="1" smtClean="0">
                            <a:latin typeface="Cambria Math" panose="02040503050406030204" pitchFamily="18" charset="0"/>
                            <a:ea typeface="Cambria Math" panose="02040503050406030204" pitchFamily="18" charset="0"/>
                          </a:rPr>
                          <m:t>𝑟𝑎𝑑</m:t>
                        </m:r>
                      </m:num>
                      <m:den>
                        <m:r>
                          <a:rPr lang="es-CL" b="0" i="1" smtClean="0">
                            <a:latin typeface="Cambria Math" panose="02040503050406030204" pitchFamily="18" charset="0"/>
                            <a:ea typeface="Cambria Math" panose="02040503050406030204" pitchFamily="18" charset="0"/>
                          </a:rPr>
                          <m:t>𝑠</m:t>
                        </m:r>
                      </m:den>
                    </m:f>
                  </m:oMath>
                </a14:m>
                <a:endParaRPr lang="es-CL" dirty="0"/>
              </a:p>
              <a:p>
                <a:endParaRPr lang="es-CL" dirty="0"/>
              </a:p>
              <a:p>
                <a14:m>
                  <m:oMath xmlns:m="http://schemas.openxmlformats.org/officeDocument/2006/math">
                    <m:r>
                      <a:rPr lang="es-CL" i="1" smtClean="0">
                        <a:latin typeface="Cambria Math" panose="02040503050406030204" pitchFamily="18" charset="0"/>
                      </a:rPr>
                      <m:t>1</m:t>
                    </m:r>
                    <m:r>
                      <a:rPr lang="es-CL" b="0" i="1" smtClean="0">
                        <a:latin typeface="Cambria Math" panose="02040503050406030204" pitchFamily="18" charset="0"/>
                      </a:rPr>
                      <m:t>400</m:t>
                    </m:r>
                    <m:r>
                      <a:rPr lang="es-CL" i="1">
                        <a:latin typeface="Cambria Math" panose="02040503050406030204" pitchFamily="18" charset="0"/>
                      </a:rPr>
                      <m:t>𝑟𝑝𝑚</m:t>
                    </m:r>
                    <m:r>
                      <a:rPr lang="es-CL" i="1">
                        <a:latin typeface="Cambria Math" panose="02040503050406030204" pitchFamily="18" charset="0"/>
                      </a:rPr>
                      <m:t> ?      ,   </m:t>
                    </m:r>
                    <m:r>
                      <a:rPr lang="es-CL" i="1">
                        <a:latin typeface="Cambria Math" panose="02040503050406030204" pitchFamily="18" charset="0"/>
                        <a:ea typeface="Cambria Math" panose="02040503050406030204" pitchFamily="18" charset="0"/>
                      </a:rPr>
                      <m:t>𝜔</m:t>
                    </m:r>
                    <m:r>
                      <a:rPr lang="es-CL" i="1">
                        <a:latin typeface="Cambria Math" panose="02040503050406030204" pitchFamily="18" charset="0"/>
                        <a:ea typeface="Cambria Math" panose="02040503050406030204" pitchFamily="18" charset="0"/>
                      </a:rPr>
                      <m:t>=</m:t>
                    </m:r>
                    <m:f>
                      <m:fPr>
                        <m:ctrlPr>
                          <a:rPr lang="es-CL" i="1">
                            <a:latin typeface="Cambria Math" panose="02040503050406030204" pitchFamily="18" charset="0"/>
                            <a:ea typeface="Cambria Math" panose="02040503050406030204" pitchFamily="18" charset="0"/>
                          </a:rPr>
                        </m:ctrlPr>
                      </m:fPr>
                      <m:num>
                        <m:r>
                          <a:rPr lang="es-CL" b="0" i="1" smtClean="0">
                            <a:latin typeface="Cambria Math" panose="02040503050406030204" pitchFamily="18" charset="0"/>
                            <a:ea typeface="Cambria Math" panose="02040503050406030204" pitchFamily="18" charset="0"/>
                          </a:rPr>
                          <m:t>2800</m:t>
                        </m:r>
                        <m:r>
                          <a:rPr lang="es-CL" i="1">
                            <a:latin typeface="Cambria Math" panose="02040503050406030204" pitchFamily="18" charset="0"/>
                            <a:ea typeface="Cambria Math" panose="02040503050406030204" pitchFamily="18" charset="0"/>
                          </a:rPr>
                          <m:t>𝜋</m:t>
                        </m:r>
                      </m:num>
                      <m:den>
                        <m:r>
                          <a:rPr lang="es-CL" i="1">
                            <a:latin typeface="Cambria Math" panose="02040503050406030204" pitchFamily="18" charset="0"/>
                            <a:ea typeface="Cambria Math" panose="02040503050406030204" pitchFamily="18" charset="0"/>
                          </a:rPr>
                          <m:t>60</m:t>
                        </m:r>
                        <m:r>
                          <a:rPr lang="es-CL" i="1">
                            <a:latin typeface="Cambria Math" panose="02040503050406030204" pitchFamily="18" charset="0"/>
                            <a:ea typeface="Cambria Math" panose="02040503050406030204" pitchFamily="18" charset="0"/>
                          </a:rPr>
                          <m:t>𝑠</m:t>
                        </m:r>
                      </m:den>
                    </m:f>
                    <m:r>
                      <a:rPr lang="es-CL" i="1">
                        <a:latin typeface="Cambria Math" panose="02040503050406030204" pitchFamily="18" charset="0"/>
                        <a:ea typeface="Cambria Math" panose="02040503050406030204" pitchFamily="18" charset="0"/>
                      </a:rPr>
                      <m:t>=</m:t>
                    </m:r>
                    <m:r>
                      <a:rPr lang="es-CL" b="0" i="1" smtClean="0">
                        <a:latin typeface="Cambria Math" panose="02040503050406030204" pitchFamily="18" charset="0"/>
                        <a:ea typeface="Cambria Math" panose="02040503050406030204" pitchFamily="18" charset="0"/>
                      </a:rPr>
                      <m:t>46,7</m:t>
                    </m:r>
                    <m:r>
                      <a:rPr lang="es-CL" b="0" i="1" smtClean="0">
                        <a:latin typeface="Cambria Math" panose="02040503050406030204" pitchFamily="18" charset="0"/>
                        <a:ea typeface="Cambria Math" panose="02040503050406030204" pitchFamily="18" charset="0"/>
                      </a:rPr>
                      <m:t>𝜋</m:t>
                    </m:r>
                    <m:f>
                      <m:fPr>
                        <m:type m:val="skw"/>
                        <m:ctrlPr>
                          <a:rPr lang="es-CL" i="1">
                            <a:latin typeface="Cambria Math" panose="02040503050406030204" pitchFamily="18" charset="0"/>
                            <a:ea typeface="Cambria Math" panose="02040503050406030204" pitchFamily="18" charset="0"/>
                          </a:rPr>
                        </m:ctrlPr>
                      </m:fPr>
                      <m:num>
                        <m:r>
                          <a:rPr lang="es-CL" i="1">
                            <a:latin typeface="Cambria Math" panose="02040503050406030204" pitchFamily="18" charset="0"/>
                            <a:ea typeface="Cambria Math" panose="02040503050406030204" pitchFamily="18" charset="0"/>
                          </a:rPr>
                          <m:t>𝑟𝑎𝑑</m:t>
                        </m:r>
                      </m:num>
                      <m:den>
                        <m:r>
                          <a:rPr lang="es-CL" i="1">
                            <a:latin typeface="Cambria Math" panose="02040503050406030204" pitchFamily="18" charset="0"/>
                            <a:ea typeface="Cambria Math" panose="02040503050406030204" pitchFamily="18" charset="0"/>
                          </a:rPr>
                          <m:t>𝑠</m:t>
                        </m:r>
                      </m:den>
                    </m:f>
                  </m:oMath>
                </a14:m>
                <a:endParaRPr lang="es-CL" dirty="0"/>
              </a:p>
              <a:p>
                <a:endParaRPr lang="es-CL" dirty="0"/>
              </a:p>
            </p:txBody>
          </p:sp>
        </mc:Choice>
        <mc:Fallback xmlns="">
          <p:sp>
            <p:nvSpPr>
              <p:cNvPr id="3" name="Marcador de contenido 2"/>
              <p:cNvSpPr>
                <a:spLocks noGrp="1" noRot="1" noChangeAspect="1" noMove="1" noResize="1" noEditPoints="1" noAdjustHandles="1" noChangeArrowheads="1" noChangeShapeType="1" noTextEdit="1"/>
              </p:cNvSpPr>
              <p:nvPr>
                <p:ph idx="1"/>
              </p:nvPr>
            </p:nvSpPr>
            <p:spPr>
              <a:xfrm>
                <a:off x="400019" y="312662"/>
                <a:ext cx="9603275" cy="3450613"/>
              </a:xfrm>
              <a:blipFill>
                <a:blip r:embed="rId2"/>
                <a:stretch>
                  <a:fillRect l="-508" t="-1060" b="-13604"/>
                </a:stretch>
              </a:blipFill>
            </p:spPr>
            <p:txBody>
              <a:bodyPr/>
              <a:lstStyle/>
              <a:p>
                <a:r>
                  <a:rPr lang="es-CL">
                    <a:noFill/>
                  </a:rPr>
                  <a:t> </a:t>
                </a:r>
              </a:p>
            </p:txBody>
          </p:sp>
        </mc:Fallback>
      </mc:AlternateContent>
    </p:spTree>
    <p:extLst>
      <p:ext uri="{BB962C8B-B14F-4D97-AF65-F5344CB8AC3E}">
        <p14:creationId xmlns:p14="http://schemas.microsoft.com/office/powerpoint/2010/main" val="16395063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Marcador de contenido 2"/>
              <p:cNvSpPr>
                <a:spLocks noGrp="1"/>
              </p:cNvSpPr>
              <p:nvPr>
                <p:ph idx="1"/>
              </p:nvPr>
            </p:nvSpPr>
            <p:spPr>
              <a:xfrm>
                <a:off x="765779" y="381242"/>
                <a:ext cx="9603275" cy="3450613"/>
              </a:xfrm>
            </p:spPr>
            <p:txBody>
              <a:bodyPr/>
              <a:lstStyle/>
              <a:p>
                <a:r>
                  <a:rPr lang="es-CL" dirty="0"/>
                  <a:t>Aceleracion angular:</a:t>
                </a:r>
              </a:p>
              <a:p>
                <a14:m>
                  <m:oMath xmlns:m="http://schemas.openxmlformats.org/officeDocument/2006/math">
                    <m:r>
                      <a:rPr lang="es-CL" sz="3200" i="1" smtClean="0">
                        <a:latin typeface="Cambria Math" panose="02040503050406030204" pitchFamily="18" charset="0"/>
                        <a:ea typeface="Cambria Math" panose="02040503050406030204" pitchFamily="18" charset="0"/>
                      </a:rPr>
                      <m:t>𝛼</m:t>
                    </m:r>
                    <m:r>
                      <a:rPr lang="es-CL" sz="3200" b="0" i="1" smtClean="0">
                        <a:latin typeface="Cambria Math" panose="02040503050406030204" pitchFamily="18" charset="0"/>
                        <a:ea typeface="Cambria Math" panose="02040503050406030204" pitchFamily="18" charset="0"/>
                      </a:rPr>
                      <m:t>=</m:t>
                    </m:r>
                    <m:f>
                      <m:fPr>
                        <m:ctrlPr>
                          <a:rPr lang="es-CL" sz="3200" b="0" i="1" smtClean="0">
                            <a:latin typeface="Cambria Math" panose="02040503050406030204" pitchFamily="18" charset="0"/>
                            <a:ea typeface="Cambria Math" panose="02040503050406030204" pitchFamily="18" charset="0"/>
                          </a:rPr>
                        </m:ctrlPr>
                      </m:fPr>
                      <m:num>
                        <m:r>
                          <a:rPr lang="es-CL" sz="3200" b="0" i="1" smtClean="0">
                            <a:latin typeface="Cambria Math" panose="02040503050406030204" pitchFamily="18" charset="0"/>
                            <a:ea typeface="Cambria Math" panose="02040503050406030204" pitchFamily="18" charset="0"/>
                          </a:rPr>
                          <m:t>∆</m:t>
                        </m:r>
                        <m:r>
                          <a:rPr lang="es-CL" sz="3200" b="0" i="1" smtClean="0">
                            <a:latin typeface="Cambria Math" panose="02040503050406030204" pitchFamily="18" charset="0"/>
                            <a:ea typeface="Cambria Math" panose="02040503050406030204" pitchFamily="18" charset="0"/>
                          </a:rPr>
                          <m:t>𝜔</m:t>
                        </m:r>
                      </m:num>
                      <m:den>
                        <m:r>
                          <a:rPr lang="es-CL" sz="3200" b="0" i="1" smtClean="0">
                            <a:latin typeface="Cambria Math" panose="02040503050406030204" pitchFamily="18" charset="0"/>
                            <a:ea typeface="Cambria Math" panose="02040503050406030204" pitchFamily="18" charset="0"/>
                          </a:rPr>
                          <m:t>∆</m:t>
                        </m:r>
                        <m:r>
                          <a:rPr lang="es-CL" sz="3200" b="0" i="1" smtClean="0">
                            <a:latin typeface="Cambria Math" panose="02040503050406030204" pitchFamily="18" charset="0"/>
                            <a:ea typeface="Cambria Math" panose="02040503050406030204" pitchFamily="18" charset="0"/>
                          </a:rPr>
                          <m:t>𝑡</m:t>
                        </m:r>
                      </m:den>
                    </m:f>
                    <m:r>
                      <a:rPr lang="es-CL" sz="3200" b="0" i="1" smtClean="0">
                        <a:latin typeface="Cambria Math" panose="02040503050406030204" pitchFamily="18" charset="0"/>
                        <a:ea typeface="Cambria Math" panose="02040503050406030204" pitchFamily="18" charset="0"/>
                      </a:rPr>
                      <m:t>=</m:t>
                    </m:r>
                    <m:f>
                      <m:fPr>
                        <m:ctrlPr>
                          <a:rPr lang="es-CL" sz="3200" b="0" i="1" smtClean="0">
                            <a:latin typeface="Cambria Math" panose="02040503050406030204" pitchFamily="18" charset="0"/>
                            <a:ea typeface="Cambria Math" panose="02040503050406030204" pitchFamily="18" charset="0"/>
                          </a:rPr>
                        </m:ctrlPr>
                      </m:fPr>
                      <m:num>
                        <m:sSub>
                          <m:sSubPr>
                            <m:ctrlPr>
                              <a:rPr lang="es-CL" sz="3200" b="0" i="1" smtClean="0">
                                <a:latin typeface="Cambria Math" panose="02040503050406030204" pitchFamily="18" charset="0"/>
                                <a:ea typeface="Cambria Math" panose="02040503050406030204" pitchFamily="18" charset="0"/>
                              </a:rPr>
                            </m:ctrlPr>
                          </m:sSubPr>
                          <m:e>
                            <m:r>
                              <a:rPr lang="es-CL" sz="3200" b="0" i="1" smtClean="0">
                                <a:latin typeface="Cambria Math" panose="02040503050406030204" pitchFamily="18" charset="0"/>
                                <a:ea typeface="Cambria Math" panose="02040503050406030204" pitchFamily="18" charset="0"/>
                              </a:rPr>
                              <m:t>𝜔</m:t>
                            </m:r>
                          </m:e>
                          <m:sub>
                            <m:r>
                              <a:rPr lang="es-CL" sz="3200" b="0" i="1" smtClean="0">
                                <a:latin typeface="Cambria Math" panose="02040503050406030204" pitchFamily="18" charset="0"/>
                                <a:ea typeface="Cambria Math" panose="02040503050406030204" pitchFamily="18" charset="0"/>
                              </a:rPr>
                              <m:t>𝑓</m:t>
                            </m:r>
                          </m:sub>
                        </m:sSub>
                        <m:r>
                          <a:rPr lang="es-CL" sz="3200" b="0" i="1" smtClean="0">
                            <a:latin typeface="Cambria Math" panose="02040503050406030204" pitchFamily="18" charset="0"/>
                            <a:ea typeface="Cambria Math" panose="02040503050406030204" pitchFamily="18" charset="0"/>
                          </a:rPr>
                          <m:t>−</m:t>
                        </m:r>
                        <m:sSub>
                          <m:sSubPr>
                            <m:ctrlPr>
                              <a:rPr lang="es-CL" sz="3200" b="0" i="1" smtClean="0">
                                <a:latin typeface="Cambria Math" panose="02040503050406030204" pitchFamily="18" charset="0"/>
                                <a:ea typeface="Cambria Math" panose="02040503050406030204" pitchFamily="18" charset="0"/>
                              </a:rPr>
                            </m:ctrlPr>
                          </m:sSubPr>
                          <m:e>
                            <m:r>
                              <a:rPr lang="es-CL" sz="3200" b="0" i="1" smtClean="0">
                                <a:latin typeface="Cambria Math" panose="02040503050406030204" pitchFamily="18" charset="0"/>
                                <a:ea typeface="Cambria Math" panose="02040503050406030204" pitchFamily="18" charset="0"/>
                              </a:rPr>
                              <m:t>𝜔</m:t>
                            </m:r>
                          </m:e>
                          <m:sub>
                            <m:r>
                              <a:rPr lang="es-CL" sz="3200" b="0" i="1" smtClean="0">
                                <a:latin typeface="Cambria Math" panose="02040503050406030204" pitchFamily="18" charset="0"/>
                                <a:ea typeface="Cambria Math" panose="02040503050406030204" pitchFamily="18" charset="0"/>
                              </a:rPr>
                              <m:t>0</m:t>
                            </m:r>
                          </m:sub>
                        </m:sSub>
                      </m:num>
                      <m:den>
                        <m:r>
                          <a:rPr lang="es-CL" sz="3200" b="0" i="1" smtClean="0">
                            <a:latin typeface="Cambria Math" panose="02040503050406030204" pitchFamily="18" charset="0"/>
                            <a:ea typeface="Cambria Math" panose="02040503050406030204" pitchFamily="18" charset="0"/>
                          </a:rPr>
                          <m:t>𝑡</m:t>
                        </m:r>
                      </m:den>
                    </m:f>
                  </m:oMath>
                </a14:m>
                <a:endParaRPr lang="es-CL" sz="3200" dirty="0"/>
              </a:p>
              <a:p>
                <a14:m>
                  <m:oMath xmlns:m="http://schemas.openxmlformats.org/officeDocument/2006/math">
                    <m:r>
                      <a:rPr lang="es-CL" i="1">
                        <a:latin typeface="Cambria Math" panose="02040503050406030204" pitchFamily="18" charset="0"/>
                        <a:ea typeface="Cambria Math" panose="02040503050406030204" pitchFamily="18" charset="0"/>
                      </a:rPr>
                      <m:t>𝛼</m:t>
                    </m:r>
                    <m:r>
                      <a:rPr lang="es-CL" i="1">
                        <a:latin typeface="Cambria Math" panose="02040503050406030204" pitchFamily="18" charset="0"/>
                        <a:ea typeface="Cambria Math" panose="02040503050406030204" pitchFamily="18" charset="0"/>
                      </a:rPr>
                      <m:t>=</m:t>
                    </m:r>
                    <m:f>
                      <m:fPr>
                        <m:ctrlPr>
                          <a:rPr lang="es-CL" i="1">
                            <a:latin typeface="Cambria Math" panose="02040503050406030204" pitchFamily="18" charset="0"/>
                            <a:ea typeface="Cambria Math" panose="02040503050406030204" pitchFamily="18" charset="0"/>
                          </a:rPr>
                        </m:ctrlPr>
                      </m:fPr>
                      <m:num>
                        <m:r>
                          <a:rPr lang="es-CL" i="1">
                            <a:latin typeface="Cambria Math" panose="02040503050406030204" pitchFamily="18" charset="0"/>
                            <a:ea typeface="Cambria Math" panose="02040503050406030204" pitchFamily="18" charset="0"/>
                          </a:rPr>
                          <m:t>∆</m:t>
                        </m:r>
                        <m:r>
                          <a:rPr lang="es-CL" i="1">
                            <a:latin typeface="Cambria Math" panose="02040503050406030204" pitchFamily="18" charset="0"/>
                            <a:ea typeface="Cambria Math" panose="02040503050406030204" pitchFamily="18" charset="0"/>
                          </a:rPr>
                          <m:t>𝜔</m:t>
                        </m:r>
                      </m:num>
                      <m:den>
                        <m:r>
                          <a:rPr lang="es-CL" i="1">
                            <a:latin typeface="Cambria Math" panose="02040503050406030204" pitchFamily="18" charset="0"/>
                            <a:ea typeface="Cambria Math" panose="02040503050406030204" pitchFamily="18" charset="0"/>
                          </a:rPr>
                          <m:t>∆</m:t>
                        </m:r>
                        <m:r>
                          <a:rPr lang="es-CL" i="1">
                            <a:latin typeface="Cambria Math" panose="02040503050406030204" pitchFamily="18" charset="0"/>
                            <a:ea typeface="Cambria Math" panose="02040503050406030204" pitchFamily="18" charset="0"/>
                          </a:rPr>
                          <m:t>𝑡</m:t>
                        </m:r>
                      </m:den>
                    </m:f>
                    <m:r>
                      <a:rPr lang="es-CL" i="1">
                        <a:latin typeface="Cambria Math" panose="02040503050406030204" pitchFamily="18" charset="0"/>
                        <a:ea typeface="Cambria Math" panose="02040503050406030204" pitchFamily="18" charset="0"/>
                      </a:rPr>
                      <m:t>=</m:t>
                    </m:r>
                    <m:f>
                      <m:fPr>
                        <m:ctrlPr>
                          <a:rPr lang="es-CL" i="1">
                            <a:latin typeface="Cambria Math" panose="02040503050406030204" pitchFamily="18" charset="0"/>
                            <a:ea typeface="Cambria Math" panose="02040503050406030204" pitchFamily="18" charset="0"/>
                          </a:rPr>
                        </m:ctrlPr>
                      </m:fPr>
                      <m:num>
                        <m:r>
                          <a:rPr lang="es-CL" b="0" i="1" smtClean="0">
                            <a:latin typeface="Cambria Math" panose="02040503050406030204" pitchFamily="18" charset="0"/>
                            <a:ea typeface="Cambria Math" panose="02040503050406030204" pitchFamily="18" charset="0"/>
                          </a:rPr>
                          <m:t>10</m:t>
                        </m:r>
                        <m:r>
                          <a:rPr lang="es-CL" b="0" i="1" smtClean="0">
                            <a:latin typeface="Cambria Math" panose="02040503050406030204" pitchFamily="18" charset="0"/>
                            <a:ea typeface="Cambria Math" panose="02040503050406030204" pitchFamily="18" charset="0"/>
                          </a:rPr>
                          <m:t>𝜋</m:t>
                        </m:r>
                        <m:f>
                          <m:fPr>
                            <m:type m:val="skw"/>
                            <m:ctrlPr>
                              <a:rPr lang="es-CL" b="0" i="1" smtClean="0">
                                <a:latin typeface="Cambria Math" panose="02040503050406030204" pitchFamily="18" charset="0"/>
                                <a:ea typeface="Cambria Math" panose="02040503050406030204" pitchFamily="18" charset="0"/>
                              </a:rPr>
                            </m:ctrlPr>
                          </m:fPr>
                          <m:num>
                            <m:r>
                              <a:rPr lang="es-CL" b="0" i="1" smtClean="0">
                                <a:latin typeface="Cambria Math" panose="02040503050406030204" pitchFamily="18" charset="0"/>
                                <a:ea typeface="Cambria Math" panose="02040503050406030204" pitchFamily="18" charset="0"/>
                              </a:rPr>
                              <m:t>𝑟𝑎𝑑</m:t>
                            </m:r>
                          </m:num>
                          <m:den>
                            <m:r>
                              <a:rPr lang="es-CL" b="0" i="1" smtClean="0">
                                <a:latin typeface="Cambria Math" panose="02040503050406030204" pitchFamily="18" charset="0"/>
                                <a:ea typeface="Cambria Math" panose="02040503050406030204" pitchFamily="18" charset="0"/>
                              </a:rPr>
                              <m:t>𝑠</m:t>
                            </m:r>
                          </m:den>
                        </m:f>
                        <m:r>
                          <a:rPr lang="es-CL" i="1">
                            <a:latin typeface="Cambria Math" panose="02040503050406030204" pitchFamily="18" charset="0"/>
                            <a:ea typeface="Cambria Math" panose="02040503050406030204" pitchFamily="18" charset="0"/>
                          </a:rPr>
                          <m:t>−4</m:t>
                        </m:r>
                        <m:r>
                          <a:rPr lang="es-CL" i="1">
                            <a:latin typeface="Cambria Math" panose="02040503050406030204" pitchFamily="18" charset="0"/>
                            <a:ea typeface="Cambria Math" panose="02040503050406030204" pitchFamily="18" charset="0"/>
                          </a:rPr>
                          <m:t>𝜋</m:t>
                        </m:r>
                        <m:f>
                          <m:fPr>
                            <m:type m:val="skw"/>
                            <m:ctrlPr>
                              <a:rPr lang="es-CL" i="1">
                                <a:latin typeface="Cambria Math" panose="02040503050406030204" pitchFamily="18" charset="0"/>
                                <a:ea typeface="Cambria Math" panose="02040503050406030204" pitchFamily="18" charset="0"/>
                              </a:rPr>
                            </m:ctrlPr>
                          </m:fPr>
                          <m:num>
                            <m:r>
                              <a:rPr lang="es-CL" i="1">
                                <a:latin typeface="Cambria Math" panose="02040503050406030204" pitchFamily="18" charset="0"/>
                                <a:ea typeface="Cambria Math" panose="02040503050406030204" pitchFamily="18" charset="0"/>
                              </a:rPr>
                              <m:t>𝑟𝑎𝑑</m:t>
                            </m:r>
                          </m:num>
                          <m:den>
                            <m:r>
                              <a:rPr lang="es-CL" i="1">
                                <a:latin typeface="Cambria Math" panose="02040503050406030204" pitchFamily="18" charset="0"/>
                                <a:ea typeface="Cambria Math" panose="02040503050406030204" pitchFamily="18" charset="0"/>
                              </a:rPr>
                              <m:t>𝑠</m:t>
                            </m:r>
                          </m:den>
                        </m:f>
                      </m:num>
                      <m:den>
                        <m:r>
                          <a:rPr lang="es-CL" b="0" i="1" smtClean="0">
                            <a:latin typeface="Cambria Math" panose="02040503050406030204" pitchFamily="18" charset="0"/>
                            <a:ea typeface="Cambria Math" panose="02040503050406030204" pitchFamily="18" charset="0"/>
                          </a:rPr>
                          <m:t>10</m:t>
                        </m:r>
                      </m:den>
                    </m:f>
                    <m:r>
                      <a:rPr lang="es-CL" b="0" i="1" smtClean="0">
                        <a:latin typeface="Cambria Math" panose="02040503050406030204" pitchFamily="18" charset="0"/>
                        <a:ea typeface="Cambria Math" panose="02040503050406030204" pitchFamily="18" charset="0"/>
                      </a:rPr>
                      <m:t>=</m:t>
                    </m:r>
                    <m:f>
                      <m:fPr>
                        <m:ctrlPr>
                          <a:rPr lang="es-CL" b="0" i="1" smtClean="0">
                            <a:latin typeface="Cambria Math" panose="02040503050406030204" pitchFamily="18" charset="0"/>
                            <a:ea typeface="Cambria Math" panose="02040503050406030204" pitchFamily="18" charset="0"/>
                          </a:rPr>
                        </m:ctrlPr>
                      </m:fPr>
                      <m:num>
                        <m:r>
                          <a:rPr lang="es-CL" b="0" i="1" smtClean="0">
                            <a:latin typeface="Cambria Math" panose="02040503050406030204" pitchFamily="18" charset="0"/>
                            <a:ea typeface="Cambria Math" panose="02040503050406030204" pitchFamily="18" charset="0"/>
                          </a:rPr>
                          <m:t>3</m:t>
                        </m:r>
                      </m:num>
                      <m:den>
                        <m:r>
                          <a:rPr lang="es-CL" b="0" i="1" smtClean="0">
                            <a:latin typeface="Cambria Math" panose="02040503050406030204" pitchFamily="18" charset="0"/>
                            <a:ea typeface="Cambria Math" panose="02040503050406030204" pitchFamily="18" charset="0"/>
                          </a:rPr>
                          <m:t>5</m:t>
                        </m:r>
                      </m:den>
                    </m:f>
                    <m:r>
                      <a:rPr lang="es-CL" b="0" i="1" smtClean="0">
                        <a:latin typeface="Cambria Math" panose="02040503050406030204" pitchFamily="18" charset="0"/>
                        <a:ea typeface="Cambria Math" panose="02040503050406030204" pitchFamily="18" charset="0"/>
                      </a:rPr>
                      <m:t>𝜋</m:t>
                    </m:r>
                    <m:f>
                      <m:fPr>
                        <m:type m:val="skw"/>
                        <m:ctrlPr>
                          <a:rPr lang="es-CL" b="0" i="1" smtClean="0">
                            <a:latin typeface="Cambria Math" panose="02040503050406030204" pitchFamily="18" charset="0"/>
                            <a:ea typeface="Cambria Math" panose="02040503050406030204" pitchFamily="18" charset="0"/>
                          </a:rPr>
                        </m:ctrlPr>
                      </m:fPr>
                      <m:num>
                        <m:r>
                          <a:rPr lang="es-CL" b="0" i="1" smtClean="0">
                            <a:latin typeface="Cambria Math" panose="02040503050406030204" pitchFamily="18" charset="0"/>
                            <a:ea typeface="Cambria Math" panose="02040503050406030204" pitchFamily="18" charset="0"/>
                          </a:rPr>
                          <m:t>𝑟𝑎𝑑</m:t>
                        </m:r>
                      </m:num>
                      <m:den>
                        <m:sSup>
                          <m:sSupPr>
                            <m:ctrlPr>
                              <a:rPr lang="es-CL" b="0" i="1" smtClean="0">
                                <a:latin typeface="Cambria Math" panose="02040503050406030204" pitchFamily="18" charset="0"/>
                                <a:ea typeface="Cambria Math" panose="02040503050406030204" pitchFamily="18" charset="0"/>
                              </a:rPr>
                            </m:ctrlPr>
                          </m:sSupPr>
                          <m:e>
                            <m:r>
                              <a:rPr lang="es-CL" b="0" i="1" smtClean="0">
                                <a:latin typeface="Cambria Math" panose="02040503050406030204" pitchFamily="18" charset="0"/>
                                <a:ea typeface="Cambria Math" panose="02040503050406030204" pitchFamily="18" charset="0"/>
                              </a:rPr>
                              <m:t>𝑠</m:t>
                            </m:r>
                          </m:e>
                          <m:sup>
                            <m:r>
                              <a:rPr lang="es-CL" b="0" i="1" smtClean="0">
                                <a:latin typeface="Cambria Math" panose="02040503050406030204" pitchFamily="18" charset="0"/>
                                <a:ea typeface="Cambria Math" panose="02040503050406030204" pitchFamily="18" charset="0"/>
                              </a:rPr>
                              <m:t>2</m:t>
                            </m:r>
                          </m:sup>
                        </m:sSup>
                      </m:den>
                    </m:f>
                  </m:oMath>
                </a14:m>
                <a:endParaRPr lang="es-CL" dirty="0"/>
              </a:p>
            </p:txBody>
          </p:sp>
        </mc:Choice>
        <mc:Fallback xmlns="">
          <p:sp>
            <p:nvSpPr>
              <p:cNvPr id="3" name="Marcador de contenido 2"/>
              <p:cNvSpPr>
                <a:spLocks noGrp="1" noRot="1" noChangeAspect="1" noMove="1" noResize="1" noEditPoints="1" noAdjustHandles="1" noChangeArrowheads="1" noChangeShapeType="1" noTextEdit="1"/>
              </p:cNvSpPr>
              <p:nvPr>
                <p:ph idx="1"/>
              </p:nvPr>
            </p:nvSpPr>
            <p:spPr>
              <a:xfrm>
                <a:off x="765779" y="381242"/>
                <a:ext cx="9603275" cy="3450613"/>
              </a:xfrm>
              <a:blipFill>
                <a:blip r:embed="rId2"/>
                <a:stretch>
                  <a:fillRect l="-571" t="-177"/>
                </a:stretch>
              </a:blipFill>
            </p:spPr>
            <p:txBody>
              <a:bodyPr/>
              <a:lstStyle/>
              <a:p>
                <a:r>
                  <a:rPr lang="es-CL">
                    <a:noFill/>
                  </a:rPr>
                  <a:t> </a:t>
                </a:r>
              </a:p>
            </p:txBody>
          </p:sp>
        </mc:Fallback>
      </mc:AlternateContent>
      <p:pic>
        <p:nvPicPr>
          <p:cNvPr id="5" name="Imagen 4"/>
          <p:cNvPicPr>
            <a:picLocks noChangeAspect="1"/>
          </p:cNvPicPr>
          <p:nvPr/>
        </p:nvPicPr>
        <p:blipFill>
          <a:blip r:embed="rId3"/>
          <a:stretch>
            <a:fillRect/>
          </a:stretch>
        </p:blipFill>
        <p:spPr>
          <a:xfrm>
            <a:off x="5368290" y="2660332"/>
            <a:ext cx="6210300" cy="2771775"/>
          </a:xfrm>
          <a:prstGeom prst="rect">
            <a:avLst/>
          </a:prstGeom>
        </p:spPr>
      </p:pic>
      <p:pic>
        <p:nvPicPr>
          <p:cNvPr id="6" name="Imagen 5"/>
          <p:cNvPicPr>
            <a:picLocks noChangeAspect="1"/>
          </p:cNvPicPr>
          <p:nvPr/>
        </p:nvPicPr>
        <p:blipFill>
          <a:blip r:embed="rId4"/>
          <a:stretch>
            <a:fillRect/>
          </a:stretch>
        </p:blipFill>
        <p:spPr>
          <a:xfrm>
            <a:off x="102870" y="3713770"/>
            <a:ext cx="4933950" cy="981075"/>
          </a:xfrm>
          <a:prstGeom prst="rect">
            <a:avLst/>
          </a:prstGeom>
        </p:spPr>
      </p:pic>
    </p:spTree>
    <p:extLst>
      <p:ext uri="{BB962C8B-B14F-4D97-AF65-F5344CB8AC3E}">
        <p14:creationId xmlns:p14="http://schemas.microsoft.com/office/powerpoint/2010/main" val="35096973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Marcador de contenido 2"/>
              <p:cNvSpPr>
                <a:spLocks noGrp="1"/>
              </p:cNvSpPr>
              <p:nvPr>
                <p:ph idx="1"/>
              </p:nvPr>
            </p:nvSpPr>
            <p:spPr>
              <a:xfrm>
                <a:off x="422879" y="0"/>
                <a:ext cx="9603275" cy="5230888"/>
              </a:xfrm>
            </p:spPr>
            <p:txBody>
              <a:bodyPr>
                <a:normAutofit/>
              </a:bodyPr>
              <a:lstStyle/>
              <a:p>
                <a:r>
                  <a:rPr lang="es-CL" dirty="0"/>
                  <a:t>Ademas: </a:t>
                </a:r>
              </a:p>
              <a:p>
                <a:r>
                  <a:rPr lang="es-CL" dirty="0"/>
                  <a:t>De la ecuación: </a:t>
                </a:r>
                <a14:m>
                  <m:oMath xmlns:m="http://schemas.openxmlformats.org/officeDocument/2006/math">
                    <m:r>
                      <a:rPr lang="es-CL" i="1">
                        <a:latin typeface="Cambria Math" panose="02040503050406030204" pitchFamily="18" charset="0"/>
                        <a:ea typeface="Cambria Math" panose="02040503050406030204" pitchFamily="18" charset="0"/>
                      </a:rPr>
                      <m:t>𝛼</m:t>
                    </m:r>
                    <m:r>
                      <a:rPr lang="es-CL" i="1">
                        <a:latin typeface="Cambria Math" panose="02040503050406030204" pitchFamily="18" charset="0"/>
                        <a:ea typeface="Cambria Math" panose="02040503050406030204" pitchFamily="18" charset="0"/>
                      </a:rPr>
                      <m:t>=</m:t>
                    </m:r>
                    <m:f>
                      <m:fPr>
                        <m:ctrlPr>
                          <a:rPr lang="es-CL" i="1">
                            <a:latin typeface="Cambria Math" panose="02040503050406030204" pitchFamily="18" charset="0"/>
                            <a:ea typeface="Cambria Math" panose="02040503050406030204" pitchFamily="18" charset="0"/>
                          </a:rPr>
                        </m:ctrlPr>
                      </m:fPr>
                      <m:num>
                        <m:r>
                          <a:rPr lang="es-CL" i="1">
                            <a:latin typeface="Cambria Math" panose="02040503050406030204" pitchFamily="18" charset="0"/>
                            <a:ea typeface="Cambria Math" panose="02040503050406030204" pitchFamily="18" charset="0"/>
                          </a:rPr>
                          <m:t>∆</m:t>
                        </m:r>
                        <m:r>
                          <a:rPr lang="es-CL" i="1">
                            <a:latin typeface="Cambria Math" panose="02040503050406030204" pitchFamily="18" charset="0"/>
                            <a:ea typeface="Cambria Math" panose="02040503050406030204" pitchFamily="18" charset="0"/>
                          </a:rPr>
                          <m:t>𝜔</m:t>
                        </m:r>
                      </m:num>
                      <m:den>
                        <m:r>
                          <a:rPr lang="es-CL" i="1">
                            <a:latin typeface="Cambria Math" panose="02040503050406030204" pitchFamily="18" charset="0"/>
                            <a:ea typeface="Cambria Math" panose="02040503050406030204" pitchFamily="18" charset="0"/>
                          </a:rPr>
                          <m:t>∆</m:t>
                        </m:r>
                        <m:r>
                          <a:rPr lang="es-CL" i="1">
                            <a:latin typeface="Cambria Math" panose="02040503050406030204" pitchFamily="18" charset="0"/>
                            <a:ea typeface="Cambria Math" panose="02040503050406030204" pitchFamily="18" charset="0"/>
                          </a:rPr>
                          <m:t>𝑡</m:t>
                        </m:r>
                      </m:den>
                    </m:f>
                    <m:r>
                      <a:rPr lang="es-CL" i="1">
                        <a:latin typeface="Cambria Math" panose="02040503050406030204" pitchFamily="18" charset="0"/>
                        <a:ea typeface="Cambria Math" panose="02040503050406030204" pitchFamily="18" charset="0"/>
                      </a:rPr>
                      <m:t>=</m:t>
                    </m:r>
                    <m:f>
                      <m:fPr>
                        <m:ctrlPr>
                          <a:rPr lang="es-CL" i="1">
                            <a:latin typeface="Cambria Math" panose="02040503050406030204" pitchFamily="18" charset="0"/>
                            <a:ea typeface="Cambria Math" panose="02040503050406030204" pitchFamily="18" charset="0"/>
                          </a:rPr>
                        </m:ctrlPr>
                      </m:fPr>
                      <m:num>
                        <m:sSub>
                          <m:sSubPr>
                            <m:ctrlPr>
                              <a:rPr lang="es-CL" i="1">
                                <a:latin typeface="Cambria Math" panose="02040503050406030204" pitchFamily="18" charset="0"/>
                                <a:ea typeface="Cambria Math" panose="02040503050406030204" pitchFamily="18" charset="0"/>
                              </a:rPr>
                            </m:ctrlPr>
                          </m:sSubPr>
                          <m:e>
                            <m:r>
                              <a:rPr lang="es-CL" i="1">
                                <a:latin typeface="Cambria Math" panose="02040503050406030204" pitchFamily="18" charset="0"/>
                                <a:ea typeface="Cambria Math" panose="02040503050406030204" pitchFamily="18" charset="0"/>
                              </a:rPr>
                              <m:t>𝜔</m:t>
                            </m:r>
                          </m:e>
                          <m:sub>
                            <m:r>
                              <a:rPr lang="es-CL" i="1">
                                <a:latin typeface="Cambria Math" panose="02040503050406030204" pitchFamily="18" charset="0"/>
                                <a:ea typeface="Cambria Math" panose="02040503050406030204" pitchFamily="18" charset="0"/>
                              </a:rPr>
                              <m:t>𝑓</m:t>
                            </m:r>
                          </m:sub>
                        </m:sSub>
                        <m:r>
                          <a:rPr lang="es-CL" i="1">
                            <a:latin typeface="Cambria Math" panose="02040503050406030204" pitchFamily="18" charset="0"/>
                            <a:ea typeface="Cambria Math" panose="02040503050406030204" pitchFamily="18" charset="0"/>
                          </a:rPr>
                          <m:t>−</m:t>
                        </m:r>
                        <m:sSub>
                          <m:sSubPr>
                            <m:ctrlPr>
                              <a:rPr lang="es-CL" i="1">
                                <a:latin typeface="Cambria Math" panose="02040503050406030204" pitchFamily="18" charset="0"/>
                                <a:ea typeface="Cambria Math" panose="02040503050406030204" pitchFamily="18" charset="0"/>
                              </a:rPr>
                            </m:ctrlPr>
                          </m:sSubPr>
                          <m:e>
                            <m:r>
                              <a:rPr lang="es-CL" i="1">
                                <a:latin typeface="Cambria Math" panose="02040503050406030204" pitchFamily="18" charset="0"/>
                                <a:ea typeface="Cambria Math" panose="02040503050406030204" pitchFamily="18" charset="0"/>
                              </a:rPr>
                              <m:t>𝜔</m:t>
                            </m:r>
                          </m:e>
                          <m:sub>
                            <m:r>
                              <a:rPr lang="es-CL" i="1">
                                <a:latin typeface="Cambria Math" panose="02040503050406030204" pitchFamily="18" charset="0"/>
                                <a:ea typeface="Cambria Math" panose="02040503050406030204" pitchFamily="18" charset="0"/>
                              </a:rPr>
                              <m:t>0</m:t>
                            </m:r>
                          </m:sub>
                        </m:sSub>
                      </m:num>
                      <m:den>
                        <m:r>
                          <a:rPr lang="es-CL" i="1">
                            <a:latin typeface="Cambria Math" panose="02040503050406030204" pitchFamily="18" charset="0"/>
                            <a:ea typeface="Cambria Math" panose="02040503050406030204" pitchFamily="18" charset="0"/>
                          </a:rPr>
                          <m:t>𝑡</m:t>
                        </m:r>
                      </m:den>
                    </m:f>
                  </m:oMath>
                </a14:m>
                <a:r>
                  <a:rPr lang="es-CL" dirty="0"/>
                  <a:t>  , se desprende:</a:t>
                </a:r>
              </a:p>
              <a:p>
                <a14:m>
                  <m:oMath xmlns:m="http://schemas.openxmlformats.org/officeDocument/2006/math">
                    <m:sSub>
                      <m:sSubPr>
                        <m:ctrlPr>
                          <a:rPr lang="es-CL" sz="2800" i="1">
                            <a:latin typeface="Cambria Math" panose="02040503050406030204" pitchFamily="18" charset="0"/>
                            <a:ea typeface="Cambria Math" panose="02040503050406030204" pitchFamily="18" charset="0"/>
                          </a:rPr>
                        </m:ctrlPr>
                      </m:sSubPr>
                      <m:e>
                        <m:r>
                          <a:rPr lang="es-CL" sz="2800" i="1">
                            <a:latin typeface="Cambria Math" panose="02040503050406030204" pitchFamily="18" charset="0"/>
                            <a:ea typeface="Cambria Math" panose="02040503050406030204" pitchFamily="18" charset="0"/>
                          </a:rPr>
                          <m:t>𝜔</m:t>
                        </m:r>
                      </m:e>
                      <m:sub>
                        <m:r>
                          <a:rPr lang="es-CL" sz="2800" i="1">
                            <a:latin typeface="Cambria Math" panose="02040503050406030204" pitchFamily="18" charset="0"/>
                            <a:ea typeface="Cambria Math" panose="02040503050406030204" pitchFamily="18" charset="0"/>
                          </a:rPr>
                          <m:t>𝑓</m:t>
                        </m:r>
                      </m:sub>
                    </m:sSub>
                    <m:r>
                      <a:rPr lang="es-CL" sz="2800" b="0" i="1" smtClean="0">
                        <a:latin typeface="Cambria Math" panose="02040503050406030204" pitchFamily="18" charset="0"/>
                        <a:ea typeface="Cambria Math" panose="02040503050406030204" pitchFamily="18" charset="0"/>
                      </a:rPr>
                      <m:t>=</m:t>
                    </m:r>
                    <m:sSub>
                      <m:sSubPr>
                        <m:ctrlPr>
                          <a:rPr lang="es-CL" sz="2800" i="1">
                            <a:latin typeface="Cambria Math" panose="02040503050406030204" pitchFamily="18" charset="0"/>
                            <a:ea typeface="Cambria Math" panose="02040503050406030204" pitchFamily="18" charset="0"/>
                          </a:rPr>
                        </m:ctrlPr>
                      </m:sSubPr>
                      <m:e>
                        <m:r>
                          <a:rPr lang="es-CL" sz="2800" i="1">
                            <a:latin typeface="Cambria Math" panose="02040503050406030204" pitchFamily="18" charset="0"/>
                            <a:ea typeface="Cambria Math" panose="02040503050406030204" pitchFamily="18" charset="0"/>
                          </a:rPr>
                          <m:t>𝜔</m:t>
                        </m:r>
                      </m:e>
                      <m:sub>
                        <m:r>
                          <a:rPr lang="es-CL" sz="2800" i="1">
                            <a:latin typeface="Cambria Math" panose="02040503050406030204" pitchFamily="18" charset="0"/>
                            <a:ea typeface="Cambria Math" panose="02040503050406030204" pitchFamily="18" charset="0"/>
                          </a:rPr>
                          <m:t>0</m:t>
                        </m:r>
                      </m:sub>
                    </m:sSub>
                    <m:r>
                      <a:rPr lang="es-CL" sz="2800" b="0" i="1" smtClean="0">
                        <a:latin typeface="Cambria Math" panose="02040503050406030204" pitchFamily="18" charset="0"/>
                        <a:ea typeface="Cambria Math" panose="02040503050406030204" pitchFamily="18" charset="0"/>
                      </a:rPr>
                      <m:t>+</m:t>
                    </m:r>
                    <m:r>
                      <a:rPr lang="es-CL" sz="2800" b="0" i="1" smtClean="0">
                        <a:latin typeface="Cambria Math" panose="02040503050406030204" pitchFamily="18" charset="0"/>
                        <a:ea typeface="Cambria Math" panose="02040503050406030204" pitchFamily="18" charset="0"/>
                      </a:rPr>
                      <m:t>𝛼</m:t>
                    </m:r>
                    <m:r>
                      <a:rPr lang="es-CL" sz="2800" b="0" i="1" smtClean="0">
                        <a:latin typeface="Cambria Math" panose="02040503050406030204" pitchFamily="18" charset="0"/>
                        <a:ea typeface="Cambria Math" panose="02040503050406030204" pitchFamily="18" charset="0"/>
                      </a:rPr>
                      <m:t>𝑡</m:t>
                    </m:r>
                  </m:oMath>
                </a14:m>
                <a:endParaRPr lang="es-CL" sz="2800" dirty="0"/>
              </a:p>
              <a:p>
                <a:r>
                  <a:rPr lang="es-CL" dirty="0"/>
                  <a:t>Ejemplo, </a:t>
                </a:r>
              </a:p>
              <a:p>
                <a:r>
                  <a:rPr lang="es-CL" dirty="0"/>
                  <a:t>Una partícula esta girando en una trayectoria circular, inicialmente tiene una rapidez angular de </a:t>
                </a:r>
                <a14:m>
                  <m:oMath xmlns:m="http://schemas.openxmlformats.org/officeDocument/2006/math">
                    <m:r>
                      <a:rPr lang="es-CL" b="0" i="1" smtClean="0">
                        <a:latin typeface="Cambria Math" panose="02040503050406030204" pitchFamily="18" charset="0"/>
                      </a:rPr>
                      <m:t>2</m:t>
                    </m:r>
                    <m:r>
                      <a:rPr lang="es-CL" b="0" i="1" smtClean="0">
                        <a:latin typeface="Cambria Math" panose="02040503050406030204" pitchFamily="18" charset="0"/>
                        <a:ea typeface="Cambria Math" panose="02040503050406030204" pitchFamily="18" charset="0"/>
                      </a:rPr>
                      <m:t>𝜋</m:t>
                    </m:r>
                    <m:r>
                      <a:rPr lang="es-CL" b="0" i="1" smtClean="0">
                        <a:latin typeface="Cambria Math" panose="02040503050406030204" pitchFamily="18" charset="0"/>
                        <a:ea typeface="Cambria Math" panose="02040503050406030204" pitchFamily="18" charset="0"/>
                      </a:rPr>
                      <m:t>𝑟𝑎𝑑</m:t>
                    </m:r>
                    <m:r>
                      <a:rPr lang="es-CL" b="0" i="1" smtClean="0">
                        <a:latin typeface="Cambria Math" panose="02040503050406030204" pitchFamily="18" charset="0"/>
                        <a:ea typeface="Cambria Math" panose="02040503050406030204" pitchFamily="18" charset="0"/>
                      </a:rPr>
                      <m:t>/</m:t>
                    </m:r>
                    <m:r>
                      <a:rPr lang="es-CL" b="0" i="1" smtClean="0">
                        <a:latin typeface="Cambria Math" panose="02040503050406030204" pitchFamily="18" charset="0"/>
                        <a:ea typeface="Cambria Math" panose="02040503050406030204" pitchFamily="18" charset="0"/>
                      </a:rPr>
                      <m:t>𝑠</m:t>
                    </m:r>
                  </m:oMath>
                </a14:m>
                <a:r>
                  <a:rPr lang="es-CL" dirty="0"/>
                  <a:t>. Acelera angularmente a razón de </a:t>
                </a:r>
                <a14:m>
                  <m:oMath xmlns:m="http://schemas.openxmlformats.org/officeDocument/2006/math">
                    <m:r>
                      <a:rPr lang="es-CL" b="0" i="1" smtClean="0">
                        <a:latin typeface="Cambria Math" panose="02040503050406030204" pitchFamily="18" charset="0"/>
                      </a:rPr>
                      <m:t>4</m:t>
                    </m:r>
                    <m:r>
                      <a:rPr lang="es-CL" b="0" i="1" smtClean="0">
                        <a:latin typeface="Cambria Math" panose="02040503050406030204" pitchFamily="18" charset="0"/>
                        <a:ea typeface="Cambria Math" panose="02040503050406030204" pitchFamily="18" charset="0"/>
                      </a:rPr>
                      <m:t>𝜋</m:t>
                    </m:r>
                    <m:f>
                      <m:fPr>
                        <m:type m:val="skw"/>
                        <m:ctrlPr>
                          <a:rPr lang="es-CL" b="0" i="1" smtClean="0">
                            <a:latin typeface="Cambria Math" panose="02040503050406030204" pitchFamily="18" charset="0"/>
                            <a:ea typeface="Cambria Math" panose="02040503050406030204" pitchFamily="18" charset="0"/>
                          </a:rPr>
                        </m:ctrlPr>
                      </m:fPr>
                      <m:num>
                        <m:r>
                          <a:rPr lang="es-CL" b="0" i="1" smtClean="0">
                            <a:latin typeface="Cambria Math" panose="02040503050406030204" pitchFamily="18" charset="0"/>
                            <a:ea typeface="Cambria Math" panose="02040503050406030204" pitchFamily="18" charset="0"/>
                          </a:rPr>
                          <m:t>𝑟𝑎𝑑</m:t>
                        </m:r>
                      </m:num>
                      <m:den>
                        <m:sSup>
                          <m:sSupPr>
                            <m:ctrlPr>
                              <a:rPr lang="es-CL" b="0" i="1" smtClean="0">
                                <a:latin typeface="Cambria Math" panose="02040503050406030204" pitchFamily="18" charset="0"/>
                                <a:ea typeface="Cambria Math" panose="02040503050406030204" pitchFamily="18" charset="0"/>
                              </a:rPr>
                            </m:ctrlPr>
                          </m:sSupPr>
                          <m:e>
                            <m:r>
                              <a:rPr lang="es-CL" b="0" i="1" smtClean="0">
                                <a:latin typeface="Cambria Math" panose="02040503050406030204" pitchFamily="18" charset="0"/>
                                <a:ea typeface="Cambria Math" panose="02040503050406030204" pitchFamily="18" charset="0"/>
                              </a:rPr>
                              <m:t>𝑠</m:t>
                            </m:r>
                          </m:e>
                          <m:sup>
                            <m:r>
                              <a:rPr lang="es-CL" b="0" i="1" smtClean="0">
                                <a:latin typeface="Cambria Math" panose="02040503050406030204" pitchFamily="18" charset="0"/>
                                <a:ea typeface="Cambria Math" panose="02040503050406030204" pitchFamily="18" charset="0"/>
                              </a:rPr>
                              <m:t>2</m:t>
                            </m:r>
                          </m:sup>
                        </m:sSup>
                      </m:den>
                    </m:f>
                  </m:oMath>
                </a14:m>
                <a:r>
                  <a:rPr lang="es-CL" dirty="0"/>
                  <a:t> , durante 6s.¿Cuál es la rapidez angular que adquiere al cabo de este tiempo?</a:t>
                </a:r>
              </a:p>
              <a:p>
                <a14:m>
                  <m:oMath xmlns:m="http://schemas.openxmlformats.org/officeDocument/2006/math">
                    <m:sSub>
                      <m:sSubPr>
                        <m:ctrlPr>
                          <a:rPr lang="es-CL" i="1">
                            <a:latin typeface="Cambria Math" panose="02040503050406030204" pitchFamily="18" charset="0"/>
                            <a:ea typeface="Cambria Math" panose="02040503050406030204" pitchFamily="18" charset="0"/>
                          </a:rPr>
                        </m:ctrlPr>
                      </m:sSubPr>
                      <m:e>
                        <m:r>
                          <a:rPr lang="es-CL" i="1">
                            <a:latin typeface="Cambria Math" panose="02040503050406030204" pitchFamily="18" charset="0"/>
                            <a:ea typeface="Cambria Math" panose="02040503050406030204" pitchFamily="18" charset="0"/>
                          </a:rPr>
                          <m:t>𝜔</m:t>
                        </m:r>
                      </m:e>
                      <m:sub>
                        <m:r>
                          <a:rPr lang="es-CL" i="1">
                            <a:latin typeface="Cambria Math" panose="02040503050406030204" pitchFamily="18" charset="0"/>
                            <a:ea typeface="Cambria Math" panose="02040503050406030204" pitchFamily="18" charset="0"/>
                          </a:rPr>
                          <m:t>𝑓</m:t>
                        </m:r>
                      </m:sub>
                    </m:sSub>
                    <m:r>
                      <a:rPr lang="es-CL" i="1">
                        <a:latin typeface="Cambria Math" panose="02040503050406030204" pitchFamily="18" charset="0"/>
                        <a:ea typeface="Cambria Math" panose="02040503050406030204" pitchFamily="18" charset="0"/>
                      </a:rPr>
                      <m:t>=</m:t>
                    </m:r>
                    <m:sSub>
                      <m:sSubPr>
                        <m:ctrlPr>
                          <a:rPr lang="es-CL" i="1">
                            <a:latin typeface="Cambria Math" panose="02040503050406030204" pitchFamily="18" charset="0"/>
                            <a:ea typeface="Cambria Math" panose="02040503050406030204" pitchFamily="18" charset="0"/>
                          </a:rPr>
                        </m:ctrlPr>
                      </m:sSubPr>
                      <m:e>
                        <m:r>
                          <a:rPr lang="es-CL" i="1">
                            <a:latin typeface="Cambria Math" panose="02040503050406030204" pitchFamily="18" charset="0"/>
                            <a:ea typeface="Cambria Math" panose="02040503050406030204" pitchFamily="18" charset="0"/>
                          </a:rPr>
                          <m:t>𝜔</m:t>
                        </m:r>
                      </m:e>
                      <m:sub>
                        <m:r>
                          <a:rPr lang="es-CL" i="1">
                            <a:latin typeface="Cambria Math" panose="02040503050406030204" pitchFamily="18" charset="0"/>
                            <a:ea typeface="Cambria Math" panose="02040503050406030204" pitchFamily="18" charset="0"/>
                          </a:rPr>
                          <m:t>0</m:t>
                        </m:r>
                      </m:sub>
                    </m:sSub>
                    <m:r>
                      <a:rPr lang="es-CL" i="1">
                        <a:latin typeface="Cambria Math" panose="02040503050406030204" pitchFamily="18" charset="0"/>
                        <a:ea typeface="Cambria Math" panose="02040503050406030204" pitchFamily="18" charset="0"/>
                      </a:rPr>
                      <m:t>+</m:t>
                    </m:r>
                    <m:r>
                      <a:rPr lang="es-CL" i="1">
                        <a:latin typeface="Cambria Math" panose="02040503050406030204" pitchFamily="18" charset="0"/>
                        <a:ea typeface="Cambria Math" panose="02040503050406030204" pitchFamily="18" charset="0"/>
                      </a:rPr>
                      <m:t>𝛼</m:t>
                    </m:r>
                    <m:r>
                      <a:rPr lang="es-CL" i="1">
                        <a:latin typeface="Cambria Math" panose="02040503050406030204" pitchFamily="18" charset="0"/>
                        <a:ea typeface="Cambria Math" panose="02040503050406030204" pitchFamily="18" charset="0"/>
                      </a:rPr>
                      <m:t>𝑡</m:t>
                    </m:r>
                  </m:oMath>
                </a14:m>
                <a:endParaRPr lang="es-CL" dirty="0"/>
              </a:p>
              <a:p>
                <a14:m>
                  <m:oMath xmlns:m="http://schemas.openxmlformats.org/officeDocument/2006/math">
                    <m:sSub>
                      <m:sSubPr>
                        <m:ctrlPr>
                          <a:rPr lang="es-CL" i="1">
                            <a:latin typeface="Cambria Math" panose="02040503050406030204" pitchFamily="18" charset="0"/>
                            <a:ea typeface="Cambria Math" panose="02040503050406030204" pitchFamily="18" charset="0"/>
                          </a:rPr>
                        </m:ctrlPr>
                      </m:sSubPr>
                      <m:e>
                        <m:r>
                          <a:rPr lang="es-CL" i="1">
                            <a:latin typeface="Cambria Math" panose="02040503050406030204" pitchFamily="18" charset="0"/>
                            <a:ea typeface="Cambria Math" panose="02040503050406030204" pitchFamily="18" charset="0"/>
                          </a:rPr>
                          <m:t>𝜔</m:t>
                        </m:r>
                      </m:e>
                      <m:sub>
                        <m:r>
                          <a:rPr lang="es-CL" i="1">
                            <a:latin typeface="Cambria Math" panose="02040503050406030204" pitchFamily="18" charset="0"/>
                            <a:ea typeface="Cambria Math" panose="02040503050406030204" pitchFamily="18" charset="0"/>
                          </a:rPr>
                          <m:t>𝑓</m:t>
                        </m:r>
                      </m:sub>
                    </m:sSub>
                    <m:r>
                      <a:rPr lang="es-CL" i="1">
                        <a:latin typeface="Cambria Math" panose="02040503050406030204" pitchFamily="18" charset="0"/>
                        <a:ea typeface="Cambria Math" panose="02040503050406030204" pitchFamily="18" charset="0"/>
                      </a:rPr>
                      <m:t>=</m:t>
                    </m:r>
                    <m:f>
                      <m:fPr>
                        <m:ctrlPr>
                          <a:rPr lang="es-CL" i="1">
                            <a:latin typeface="Cambria Math" panose="02040503050406030204" pitchFamily="18" charset="0"/>
                            <a:ea typeface="Cambria Math" panose="02040503050406030204" pitchFamily="18" charset="0"/>
                          </a:rPr>
                        </m:ctrlPr>
                      </m:fPr>
                      <m:num>
                        <m:r>
                          <a:rPr lang="es-CL" i="1">
                            <a:latin typeface="Cambria Math" panose="02040503050406030204" pitchFamily="18" charset="0"/>
                          </a:rPr>
                          <m:t>2</m:t>
                        </m:r>
                        <m:r>
                          <a:rPr lang="es-CL" i="1">
                            <a:latin typeface="Cambria Math" panose="02040503050406030204" pitchFamily="18" charset="0"/>
                            <a:ea typeface="Cambria Math" panose="02040503050406030204" pitchFamily="18" charset="0"/>
                          </a:rPr>
                          <m:t>𝜋</m:t>
                        </m:r>
                        <m:r>
                          <a:rPr lang="es-CL" i="1">
                            <a:latin typeface="Cambria Math" panose="02040503050406030204" pitchFamily="18" charset="0"/>
                            <a:ea typeface="Cambria Math" panose="02040503050406030204" pitchFamily="18" charset="0"/>
                          </a:rPr>
                          <m:t>𝑟𝑎𝑑</m:t>
                        </m:r>
                      </m:num>
                      <m:den>
                        <m:r>
                          <a:rPr lang="es-CL" i="1">
                            <a:latin typeface="Cambria Math" panose="02040503050406030204" pitchFamily="18" charset="0"/>
                            <a:ea typeface="Cambria Math" panose="02040503050406030204" pitchFamily="18" charset="0"/>
                          </a:rPr>
                          <m:t>𝑠</m:t>
                        </m:r>
                      </m:den>
                    </m:f>
                    <m:r>
                      <a:rPr lang="es-CL" i="1">
                        <a:latin typeface="Cambria Math" panose="02040503050406030204" pitchFamily="18" charset="0"/>
                        <a:ea typeface="Cambria Math" panose="02040503050406030204" pitchFamily="18" charset="0"/>
                      </a:rPr>
                      <m:t>+</m:t>
                    </m:r>
                    <m:r>
                      <a:rPr lang="es-CL" i="1">
                        <a:latin typeface="Cambria Math" panose="02040503050406030204" pitchFamily="18" charset="0"/>
                      </a:rPr>
                      <m:t>4</m:t>
                    </m:r>
                    <m:r>
                      <a:rPr lang="es-CL" i="1">
                        <a:latin typeface="Cambria Math" panose="02040503050406030204" pitchFamily="18" charset="0"/>
                        <a:ea typeface="Cambria Math" panose="02040503050406030204" pitchFamily="18" charset="0"/>
                      </a:rPr>
                      <m:t>𝜋</m:t>
                    </m:r>
                    <m:f>
                      <m:fPr>
                        <m:type m:val="skw"/>
                        <m:ctrlPr>
                          <a:rPr lang="es-CL" i="1">
                            <a:latin typeface="Cambria Math" panose="02040503050406030204" pitchFamily="18" charset="0"/>
                            <a:ea typeface="Cambria Math" panose="02040503050406030204" pitchFamily="18" charset="0"/>
                          </a:rPr>
                        </m:ctrlPr>
                      </m:fPr>
                      <m:num>
                        <m:r>
                          <a:rPr lang="es-CL" i="1">
                            <a:latin typeface="Cambria Math" panose="02040503050406030204" pitchFamily="18" charset="0"/>
                            <a:ea typeface="Cambria Math" panose="02040503050406030204" pitchFamily="18" charset="0"/>
                          </a:rPr>
                          <m:t>𝑟𝑎𝑑</m:t>
                        </m:r>
                      </m:num>
                      <m:den>
                        <m:sSup>
                          <m:sSupPr>
                            <m:ctrlPr>
                              <a:rPr lang="es-CL" i="1">
                                <a:latin typeface="Cambria Math" panose="02040503050406030204" pitchFamily="18" charset="0"/>
                                <a:ea typeface="Cambria Math" panose="02040503050406030204" pitchFamily="18" charset="0"/>
                              </a:rPr>
                            </m:ctrlPr>
                          </m:sSupPr>
                          <m:e>
                            <m:r>
                              <a:rPr lang="es-CL" i="1">
                                <a:latin typeface="Cambria Math" panose="02040503050406030204" pitchFamily="18" charset="0"/>
                                <a:ea typeface="Cambria Math" panose="02040503050406030204" pitchFamily="18" charset="0"/>
                              </a:rPr>
                              <m:t>𝑠</m:t>
                            </m:r>
                          </m:e>
                          <m:sup>
                            <m:r>
                              <a:rPr lang="es-CL" i="1">
                                <a:latin typeface="Cambria Math" panose="02040503050406030204" pitchFamily="18" charset="0"/>
                                <a:ea typeface="Cambria Math" panose="02040503050406030204" pitchFamily="18" charset="0"/>
                              </a:rPr>
                              <m:t>2</m:t>
                            </m:r>
                          </m:sup>
                        </m:sSup>
                      </m:den>
                    </m:f>
                    <m:r>
                      <a:rPr lang="es-CL" b="0" i="1" smtClean="0">
                        <a:latin typeface="Cambria Math" panose="02040503050406030204" pitchFamily="18" charset="0"/>
                        <a:ea typeface="Cambria Math" panose="02040503050406030204" pitchFamily="18" charset="0"/>
                      </a:rPr>
                      <m:t>∗6</m:t>
                    </m:r>
                    <m:r>
                      <a:rPr lang="es-CL" b="0" i="1" smtClean="0">
                        <a:latin typeface="Cambria Math" panose="02040503050406030204" pitchFamily="18" charset="0"/>
                        <a:ea typeface="Cambria Math" panose="02040503050406030204" pitchFamily="18" charset="0"/>
                      </a:rPr>
                      <m:t>𝑠</m:t>
                    </m:r>
                    <m:r>
                      <a:rPr lang="es-CL" b="0" i="1" smtClean="0">
                        <a:latin typeface="Cambria Math" panose="02040503050406030204" pitchFamily="18" charset="0"/>
                        <a:ea typeface="Cambria Math" panose="02040503050406030204" pitchFamily="18" charset="0"/>
                      </a:rPr>
                      <m:t>=26</m:t>
                    </m:r>
                    <m:r>
                      <a:rPr lang="es-CL" i="1">
                        <a:latin typeface="Cambria Math" panose="02040503050406030204" pitchFamily="18" charset="0"/>
                        <a:ea typeface="Cambria Math" panose="02040503050406030204" pitchFamily="18" charset="0"/>
                      </a:rPr>
                      <m:t>𝜋</m:t>
                    </m:r>
                    <m:f>
                      <m:fPr>
                        <m:type m:val="skw"/>
                        <m:ctrlPr>
                          <a:rPr lang="es-CL" i="1">
                            <a:latin typeface="Cambria Math" panose="02040503050406030204" pitchFamily="18" charset="0"/>
                            <a:ea typeface="Cambria Math" panose="02040503050406030204" pitchFamily="18" charset="0"/>
                          </a:rPr>
                        </m:ctrlPr>
                      </m:fPr>
                      <m:num>
                        <m:r>
                          <a:rPr lang="es-CL" i="1">
                            <a:latin typeface="Cambria Math" panose="02040503050406030204" pitchFamily="18" charset="0"/>
                            <a:ea typeface="Cambria Math" panose="02040503050406030204" pitchFamily="18" charset="0"/>
                          </a:rPr>
                          <m:t>𝑟𝑎𝑑</m:t>
                        </m:r>
                      </m:num>
                      <m:den>
                        <m:r>
                          <a:rPr lang="es-CL" b="0" i="1" smtClean="0">
                            <a:latin typeface="Cambria Math" panose="02040503050406030204" pitchFamily="18" charset="0"/>
                            <a:ea typeface="Cambria Math" panose="02040503050406030204" pitchFamily="18" charset="0"/>
                          </a:rPr>
                          <m:t>𝑠</m:t>
                        </m:r>
                      </m:den>
                    </m:f>
                  </m:oMath>
                </a14:m>
                <a:endParaRPr lang="es-CL" dirty="0"/>
              </a:p>
              <a:p>
                <a:endParaRPr lang="es-CL" dirty="0"/>
              </a:p>
              <a:p>
                <a:endParaRPr lang="es-CL" dirty="0"/>
              </a:p>
            </p:txBody>
          </p:sp>
        </mc:Choice>
        <mc:Fallback xmlns="">
          <p:sp>
            <p:nvSpPr>
              <p:cNvPr id="3" name="Marcador de contenido 2"/>
              <p:cNvSpPr>
                <a:spLocks noGrp="1" noRot="1" noChangeAspect="1" noMove="1" noResize="1" noEditPoints="1" noAdjustHandles="1" noChangeArrowheads="1" noChangeShapeType="1" noTextEdit="1"/>
              </p:cNvSpPr>
              <p:nvPr>
                <p:ph idx="1"/>
              </p:nvPr>
            </p:nvSpPr>
            <p:spPr>
              <a:xfrm>
                <a:off x="422879" y="0"/>
                <a:ext cx="9603275" cy="5230888"/>
              </a:xfrm>
              <a:blipFill>
                <a:blip r:embed="rId2"/>
                <a:stretch>
                  <a:fillRect l="-571"/>
                </a:stretch>
              </a:blipFill>
            </p:spPr>
            <p:txBody>
              <a:bodyPr/>
              <a:lstStyle/>
              <a:p>
                <a:r>
                  <a:rPr lang="es-CL">
                    <a:noFill/>
                  </a:rPr>
                  <a:t> </a:t>
                </a:r>
              </a:p>
            </p:txBody>
          </p:sp>
        </mc:Fallback>
      </mc:AlternateContent>
    </p:spTree>
    <p:extLst>
      <p:ext uri="{BB962C8B-B14F-4D97-AF65-F5344CB8AC3E}">
        <p14:creationId xmlns:p14="http://schemas.microsoft.com/office/powerpoint/2010/main" val="35032235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Marcador de contenido 2"/>
              <p:cNvSpPr>
                <a:spLocks noGrp="1"/>
              </p:cNvSpPr>
              <p:nvPr>
                <p:ph idx="1"/>
              </p:nvPr>
            </p:nvSpPr>
            <p:spPr>
              <a:xfrm>
                <a:off x="365729" y="175502"/>
                <a:ext cx="9603275" cy="5756668"/>
              </a:xfrm>
            </p:spPr>
            <p:txBody>
              <a:bodyPr>
                <a:noAutofit/>
              </a:bodyPr>
              <a:lstStyle/>
              <a:p>
                <a:r>
                  <a:rPr lang="es-CL" dirty="0"/>
                  <a:t>Por otro lado </a:t>
                </a:r>
              </a:p>
              <a:p>
                <a14:m>
                  <m:oMath xmlns:m="http://schemas.openxmlformats.org/officeDocument/2006/math">
                    <m:sSubSup>
                      <m:sSubSupPr>
                        <m:ctrlPr>
                          <a:rPr lang="es-CL" i="1" smtClean="0">
                            <a:latin typeface="Cambria Math" panose="02040503050406030204" pitchFamily="18" charset="0"/>
                          </a:rPr>
                        </m:ctrlPr>
                      </m:sSubSupPr>
                      <m:e>
                        <m:r>
                          <a:rPr lang="es-CL" i="1" smtClean="0">
                            <a:latin typeface="Cambria Math" panose="02040503050406030204" pitchFamily="18" charset="0"/>
                            <a:ea typeface="Cambria Math" panose="02040503050406030204" pitchFamily="18" charset="0"/>
                          </a:rPr>
                          <m:t>𝜔</m:t>
                        </m:r>
                      </m:e>
                      <m:sub>
                        <m:r>
                          <a:rPr lang="es-CL" b="0" i="1" smtClean="0">
                            <a:latin typeface="Cambria Math" panose="02040503050406030204" pitchFamily="18" charset="0"/>
                          </a:rPr>
                          <m:t>𝑓</m:t>
                        </m:r>
                      </m:sub>
                      <m:sup>
                        <m:r>
                          <a:rPr lang="es-CL" b="0" i="1" smtClean="0">
                            <a:latin typeface="Cambria Math" panose="02040503050406030204" pitchFamily="18" charset="0"/>
                          </a:rPr>
                          <m:t>2</m:t>
                        </m:r>
                      </m:sup>
                    </m:sSubSup>
                    <m:r>
                      <a:rPr lang="es-CL" b="0" i="1" smtClean="0">
                        <a:latin typeface="Cambria Math" panose="02040503050406030204" pitchFamily="18" charset="0"/>
                      </a:rPr>
                      <m:t>=</m:t>
                    </m:r>
                    <m:sSubSup>
                      <m:sSubSupPr>
                        <m:ctrlPr>
                          <a:rPr lang="es-CL" i="1">
                            <a:latin typeface="Cambria Math" panose="02040503050406030204" pitchFamily="18" charset="0"/>
                          </a:rPr>
                        </m:ctrlPr>
                      </m:sSubSupPr>
                      <m:e>
                        <m:r>
                          <a:rPr lang="es-CL" i="1">
                            <a:latin typeface="Cambria Math" panose="02040503050406030204" pitchFamily="18" charset="0"/>
                            <a:ea typeface="Cambria Math" panose="02040503050406030204" pitchFamily="18" charset="0"/>
                          </a:rPr>
                          <m:t>𝜔</m:t>
                        </m:r>
                      </m:e>
                      <m:sub>
                        <m:r>
                          <a:rPr lang="es-CL" b="0" i="1" smtClean="0">
                            <a:latin typeface="Cambria Math" panose="02040503050406030204" pitchFamily="18" charset="0"/>
                            <a:ea typeface="Cambria Math" panose="02040503050406030204" pitchFamily="18" charset="0"/>
                          </a:rPr>
                          <m:t>0</m:t>
                        </m:r>
                      </m:sub>
                      <m:sup>
                        <m:r>
                          <a:rPr lang="es-CL" i="1">
                            <a:latin typeface="Cambria Math" panose="02040503050406030204" pitchFamily="18" charset="0"/>
                          </a:rPr>
                          <m:t>2</m:t>
                        </m:r>
                      </m:sup>
                    </m:sSubSup>
                    <m:r>
                      <a:rPr lang="es-CL" b="0" i="1" smtClean="0">
                        <a:latin typeface="Cambria Math" panose="02040503050406030204" pitchFamily="18" charset="0"/>
                      </a:rPr>
                      <m:t>+2</m:t>
                    </m:r>
                    <m:r>
                      <a:rPr lang="es-CL" b="0" i="1" smtClean="0">
                        <a:latin typeface="Cambria Math" panose="02040503050406030204" pitchFamily="18" charset="0"/>
                        <a:ea typeface="Cambria Math" panose="02040503050406030204" pitchFamily="18" charset="0"/>
                      </a:rPr>
                      <m:t>𝛼𝜑</m:t>
                    </m:r>
                  </m:oMath>
                </a14:m>
                <a:endParaRPr lang="es-CL" dirty="0"/>
              </a:p>
              <a:p>
                <a:r>
                  <a:rPr lang="es-CL" dirty="0"/>
                  <a:t>Ejemplo: </a:t>
                </a:r>
              </a:p>
              <a:p>
                <a:endParaRPr lang="es-CL" dirty="0"/>
              </a:p>
              <a:p>
                <a:r>
                  <a:rPr lang="es-CL" dirty="0"/>
                  <a:t>Una partícula esta girando en una trayectoria circular </a:t>
                </a:r>
              </a:p>
              <a:p>
                <a:r>
                  <a:rPr lang="es-CL" dirty="0"/>
                  <a:t>Con una rapidez angular de  </a:t>
                </a:r>
                <a14:m>
                  <m:oMath xmlns:m="http://schemas.openxmlformats.org/officeDocument/2006/math">
                    <m:r>
                      <a:rPr lang="es-CL" i="1" dirty="0" smtClean="0">
                        <a:latin typeface="Cambria Math" panose="02040503050406030204" pitchFamily="18" charset="0"/>
                      </a:rPr>
                      <m:t>4</m:t>
                    </m:r>
                    <m:r>
                      <a:rPr lang="es-CL" i="1">
                        <a:latin typeface="Cambria Math" panose="02040503050406030204" pitchFamily="18" charset="0"/>
                        <a:ea typeface="Cambria Math" panose="02040503050406030204" pitchFamily="18" charset="0"/>
                      </a:rPr>
                      <m:t>𝜋</m:t>
                    </m:r>
                    <m:r>
                      <a:rPr lang="es-CL" i="1">
                        <a:latin typeface="Cambria Math" panose="02040503050406030204" pitchFamily="18" charset="0"/>
                        <a:ea typeface="Cambria Math" panose="02040503050406030204" pitchFamily="18" charset="0"/>
                      </a:rPr>
                      <m:t>𝑟𝑎𝑑</m:t>
                    </m:r>
                    <m:r>
                      <a:rPr lang="es-CL" i="1">
                        <a:latin typeface="Cambria Math" panose="02040503050406030204" pitchFamily="18" charset="0"/>
                        <a:ea typeface="Cambria Math" panose="02040503050406030204" pitchFamily="18" charset="0"/>
                      </a:rPr>
                      <m:t>/</m:t>
                    </m:r>
                    <m:r>
                      <a:rPr lang="es-CL" i="1">
                        <a:latin typeface="Cambria Math" panose="02040503050406030204" pitchFamily="18" charset="0"/>
                        <a:ea typeface="Cambria Math" panose="02040503050406030204" pitchFamily="18" charset="0"/>
                      </a:rPr>
                      <m:t>𝑠</m:t>
                    </m:r>
                  </m:oMath>
                </a14:m>
                <a:r>
                  <a:rPr lang="es-CL" dirty="0"/>
                  <a:t>. Acelera angularmente a razón de </a:t>
                </a:r>
                <a14:m>
                  <m:oMath xmlns:m="http://schemas.openxmlformats.org/officeDocument/2006/math">
                    <m:r>
                      <a:rPr lang="es-CL" i="1" dirty="0" smtClean="0">
                        <a:latin typeface="Cambria Math" panose="02040503050406030204" pitchFamily="18" charset="0"/>
                      </a:rPr>
                      <m:t>2</m:t>
                    </m:r>
                    <m:r>
                      <a:rPr lang="es-CL" i="1">
                        <a:latin typeface="Cambria Math" panose="02040503050406030204" pitchFamily="18" charset="0"/>
                        <a:ea typeface="Cambria Math" panose="02040503050406030204" pitchFamily="18" charset="0"/>
                      </a:rPr>
                      <m:t>𝜋</m:t>
                    </m:r>
                    <m:f>
                      <m:fPr>
                        <m:type m:val="skw"/>
                        <m:ctrlPr>
                          <a:rPr lang="es-CL" i="1">
                            <a:latin typeface="Cambria Math" panose="02040503050406030204" pitchFamily="18" charset="0"/>
                            <a:ea typeface="Cambria Math" panose="02040503050406030204" pitchFamily="18" charset="0"/>
                          </a:rPr>
                        </m:ctrlPr>
                      </m:fPr>
                      <m:num>
                        <m:r>
                          <a:rPr lang="es-CL" i="1">
                            <a:latin typeface="Cambria Math" panose="02040503050406030204" pitchFamily="18" charset="0"/>
                            <a:ea typeface="Cambria Math" panose="02040503050406030204" pitchFamily="18" charset="0"/>
                          </a:rPr>
                          <m:t>𝑟𝑎𝑑</m:t>
                        </m:r>
                      </m:num>
                      <m:den>
                        <m:sSup>
                          <m:sSupPr>
                            <m:ctrlPr>
                              <a:rPr lang="es-CL" i="1">
                                <a:latin typeface="Cambria Math" panose="02040503050406030204" pitchFamily="18" charset="0"/>
                                <a:ea typeface="Cambria Math" panose="02040503050406030204" pitchFamily="18" charset="0"/>
                              </a:rPr>
                            </m:ctrlPr>
                          </m:sSupPr>
                          <m:e>
                            <m:r>
                              <a:rPr lang="es-CL" i="1">
                                <a:latin typeface="Cambria Math" panose="02040503050406030204" pitchFamily="18" charset="0"/>
                                <a:ea typeface="Cambria Math" panose="02040503050406030204" pitchFamily="18" charset="0"/>
                              </a:rPr>
                              <m:t>𝑠</m:t>
                            </m:r>
                          </m:e>
                          <m:sup>
                            <m:r>
                              <a:rPr lang="es-CL" i="1">
                                <a:latin typeface="Cambria Math" panose="02040503050406030204" pitchFamily="18" charset="0"/>
                                <a:ea typeface="Cambria Math" panose="02040503050406030204" pitchFamily="18" charset="0"/>
                              </a:rPr>
                              <m:t>2</m:t>
                            </m:r>
                          </m:sup>
                        </m:sSup>
                      </m:den>
                    </m:f>
                  </m:oMath>
                </a14:m>
                <a:r>
                  <a:rPr lang="es-CL" dirty="0"/>
                  <a:t> y recorre un ángulo de </a:t>
                </a:r>
                <a14:m>
                  <m:oMath xmlns:m="http://schemas.openxmlformats.org/officeDocument/2006/math">
                    <m:r>
                      <a:rPr lang="es-CL" i="1" dirty="0" smtClean="0">
                        <a:latin typeface="Cambria Math" panose="02040503050406030204" pitchFamily="18" charset="0"/>
                      </a:rPr>
                      <m:t>2</m:t>
                    </m:r>
                    <m:r>
                      <a:rPr lang="es-CL" b="0" i="1" dirty="0" smtClean="0">
                        <a:latin typeface="Cambria Math" panose="02040503050406030204" pitchFamily="18" charset="0"/>
                      </a:rPr>
                      <m:t>0</m:t>
                    </m:r>
                    <m:r>
                      <a:rPr lang="es-CL" i="1">
                        <a:latin typeface="Cambria Math" panose="02040503050406030204" pitchFamily="18" charset="0"/>
                        <a:ea typeface="Cambria Math" panose="02040503050406030204" pitchFamily="18" charset="0"/>
                      </a:rPr>
                      <m:t>𝜋</m:t>
                    </m:r>
                    <m:r>
                      <a:rPr lang="es-CL" i="1">
                        <a:latin typeface="Cambria Math" panose="02040503050406030204" pitchFamily="18" charset="0"/>
                        <a:ea typeface="Cambria Math" panose="02040503050406030204" pitchFamily="18" charset="0"/>
                      </a:rPr>
                      <m:t>𝑟𝑎𝑑</m:t>
                    </m:r>
                  </m:oMath>
                </a14:m>
                <a:r>
                  <a:rPr lang="es-CL" dirty="0"/>
                  <a:t>. ¿Qué rapidez adquiere cuando ha girado ese ángulo?</a:t>
                </a:r>
              </a:p>
              <a:p>
                <a14:m>
                  <m:oMath xmlns:m="http://schemas.openxmlformats.org/officeDocument/2006/math">
                    <m:sSubSup>
                      <m:sSubSupPr>
                        <m:ctrlPr>
                          <a:rPr lang="es-CL" i="1">
                            <a:latin typeface="Cambria Math" panose="02040503050406030204" pitchFamily="18" charset="0"/>
                          </a:rPr>
                        </m:ctrlPr>
                      </m:sSubSupPr>
                      <m:e>
                        <m:r>
                          <a:rPr lang="es-CL" i="1">
                            <a:latin typeface="Cambria Math" panose="02040503050406030204" pitchFamily="18" charset="0"/>
                            <a:ea typeface="Cambria Math" panose="02040503050406030204" pitchFamily="18" charset="0"/>
                          </a:rPr>
                          <m:t>𝜔</m:t>
                        </m:r>
                      </m:e>
                      <m:sub>
                        <m:r>
                          <a:rPr lang="es-CL" i="1">
                            <a:latin typeface="Cambria Math" panose="02040503050406030204" pitchFamily="18" charset="0"/>
                          </a:rPr>
                          <m:t>𝑓</m:t>
                        </m:r>
                      </m:sub>
                      <m:sup>
                        <m:r>
                          <a:rPr lang="es-CL" i="1">
                            <a:latin typeface="Cambria Math" panose="02040503050406030204" pitchFamily="18" charset="0"/>
                          </a:rPr>
                          <m:t>2</m:t>
                        </m:r>
                      </m:sup>
                    </m:sSubSup>
                    <m:r>
                      <a:rPr lang="es-CL" i="1">
                        <a:latin typeface="Cambria Math" panose="02040503050406030204" pitchFamily="18" charset="0"/>
                      </a:rPr>
                      <m:t>=</m:t>
                    </m:r>
                    <m:sSup>
                      <m:sSupPr>
                        <m:ctrlPr>
                          <a:rPr lang="es-CL" i="1" smtClean="0">
                            <a:latin typeface="Cambria Math" panose="02040503050406030204" pitchFamily="18" charset="0"/>
                          </a:rPr>
                        </m:ctrlPr>
                      </m:sSupPr>
                      <m:e>
                        <m:r>
                          <a:rPr lang="es-CL" b="0" i="1" smtClean="0">
                            <a:latin typeface="Cambria Math" panose="02040503050406030204" pitchFamily="18" charset="0"/>
                          </a:rPr>
                          <m:t>(</m:t>
                        </m:r>
                        <m:r>
                          <a:rPr lang="es-CL" i="1" dirty="0">
                            <a:latin typeface="Cambria Math" panose="02040503050406030204" pitchFamily="18" charset="0"/>
                          </a:rPr>
                          <m:t>4</m:t>
                        </m:r>
                        <m:r>
                          <a:rPr lang="es-CL" i="1">
                            <a:latin typeface="Cambria Math" panose="02040503050406030204" pitchFamily="18" charset="0"/>
                            <a:ea typeface="Cambria Math" panose="02040503050406030204" pitchFamily="18" charset="0"/>
                          </a:rPr>
                          <m:t>𝜋</m:t>
                        </m:r>
                        <m:f>
                          <m:fPr>
                            <m:ctrlPr>
                              <a:rPr lang="es-CL" i="1" smtClean="0">
                                <a:latin typeface="Cambria Math" panose="02040503050406030204" pitchFamily="18" charset="0"/>
                                <a:ea typeface="Cambria Math" panose="02040503050406030204" pitchFamily="18" charset="0"/>
                              </a:rPr>
                            </m:ctrlPr>
                          </m:fPr>
                          <m:num>
                            <m:r>
                              <a:rPr lang="es-CL" b="0" i="1" smtClean="0">
                                <a:latin typeface="Cambria Math" panose="02040503050406030204" pitchFamily="18" charset="0"/>
                                <a:ea typeface="Cambria Math" panose="02040503050406030204" pitchFamily="18" charset="0"/>
                              </a:rPr>
                              <m:t>𝑟𝑎𝑑</m:t>
                            </m:r>
                          </m:num>
                          <m:den>
                            <m:r>
                              <a:rPr lang="es-CL" b="0" i="1" smtClean="0">
                                <a:latin typeface="Cambria Math" panose="02040503050406030204" pitchFamily="18" charset="0"/>
                                <a:ea typeface="Cambria Math" panose="02040503050406030204" pitchFamily="18" charset="0"/>
                              </a:rPr>
                              <m:t>𝑆</m:t>
                            </m:r>
                          </m:den>
                        </m:f>
                        <m:r>
                          <a:rPr lang="es-CL" b="0" i="1" smtClean="0">
                            <a:latin typeface="Cambria Math" panose="02040503050406030204" pitchFamily="18" charset="0"/>
                            <a:ea typeface="Cambria Math" panose="02040503050406030204" pitchFamily="18" charset="0"/>
                          </a:rPr>
                          <m:t>)</m:t>
                        </m:r>
                      </m:e>
                      <m:sup>
                        <m:r>
                          <a:rPr lang="es-CL" b="0" i="1" smtClean="0">
                            <a:latin typeface="Cambria Math" panose="02040503050406030204" pitchFamily="18" charset="0"/>
                          </a:rPr>
                          <m:t>2</m:t>
                        </m:r>
                      </m:sup>
                    </m:sSup>
                    <m:r>
                      <a:rPr lang="es-CL" i="1">
                        <a:latin typeface="Cambria Math" panose="02040503050406030204" pitchFamily="18" charset="0"/>
                      </a:rPr>
                      <m:t>+2</m:t>
                    </m:r>
                    <m:r>
                      <a:rPr lang="es-CL" b="0" i="1" smtClean="0">
                        <a:latin typeface="Cambria Math" panose="02040503050406030204" pitchFamily="18" charset="0"/>
                      </a:rPr>
                      <m:t>∗</m:t>
                    </m:r>
                    <m:r>
                      <a:rPr lang="es-CL" i="1" dirty="0">
                        <a:latin typeface="Cambria Math" panose="02040503050406030204" pitchFamily="18" charset="0"/>
                      </a:rPr>
                      <m:t>2</m:t>
                    </m:r>
                    <m:r>
                      <a:rPr lang="es-CL" i="1">
                        <a:latin typeface="Cambria Math" panose="02040503050406030204" pitchFamily="18" charset="0"/>
                        <a:ea typeface="Cambria Math" panose="02040503050406030204" pitchFamily="18" charset="0"/>
                      </a:rPr>
                      <m:t>𝜋</m:t>
                    </m:r>
                    <m:f>
                      <m:fPr>
                        <m:type m:val="skw"/>
                        <m:ctrlPr>
                          <a:rPr lang="es-CL" i="1">
                            <a:latin typeface="Cambria Math" panose="02040503050406030204" pitchFamily="18" charset="0"/>
                            <a:ea typeface="Cambria Math" panose="02040503050406030204" pitchFamily="18" charset="0"/>
                          </a:rPr>
                        </m:ctrlPr>
                      </m:fPr>
                      <m:num>
                        <m:r>
                          <a:rPr lang="es-CL" i="1">
                            <a:latin typeface="Cambria Math" panose="02040503050406030204" pitchFamily="18" charset="0"/>
                            <a:ea typeface="Cambria Math" panose="02040503050406030204" pitchFamily="18" charset="0"/>
                          </a:rPr>
                          <m:t>𝑟𝑎𝑑</m:t>
                        </m:r>
                      </m:num>
                      <m:den>
                        <m:sSup>
                          <m:sSupPr>
                            <m:ctrlPr>
                              <a:rPr lang="es-CL" i="1">
                                <a:latin typeface="Cambria Math" panose="02040503050406030204" pitchFamily="18" charset="0"/>
                                <a:ea typeface="Cambria Math" panose="02040503050406030204" pitchFamily="18" charset="0"/>
                              </a:rPr>
                            </m:ctrlPr>
                          </m:sSupPr>
                          <m:e>
                            <m:r>
                              <a:rPr lang="es-CL" i="1">
                                <a:latin typeface="Cambria Math" panose="02040503050406030204" pitchFamily="18" charset="0"/>
                                <a:ea typeface="Cambria Math" panose="02040503050406030204" pitchFamily="18" charset="0"/>
                              </a:rPr>
                              <m:t>𝑠</m:t>
                            </m:r>
                          </m:e>
                          <m:sup>
                            <m:r>
                              <a:rPr lang="es-CL" i="1">
                                <a:latin typeface="Cambria Math" panose="02040503050406030204" pitchFamily="18" charset="0"/>
                                <a:ea typeface="Cambria Math" panose="02040503050406030204" pitchFamily="18" charset="0"/>
                              </a:rPr>
                              <m:t>2</m:t>
                            </m:r>
                          </m:sup>
                        </m:sSup>
                      </m:den>
                    </m:f>
                    <m:r>
                      <a:rPr lang="es-CL" b="0" i="1" smtClean="0">
                        <a:latin typeface="Cambria Math" panose="02040503050406030204" pitchFamily="18" charset="0"/>
                        <a:ea typeface="Cambria Math" panose="02040503050406030204" pitchFamily="18" charset="0"/>
                      </a:rPr>
                      <m:t>∗</m:t>
                    </m:r>
                  </m:oMath>
                </a14:m>
                <a:r>
                  <a:rPr lang="es-CL" dirty="0"/>
                  <a:t> </a:t>
                </a:r>
                <a14:m>
                  <m:oMath xmlns:m="http://schemas.openxmlformats.org/officeDocument/2006/math">
                    <m:r>
                      <a:rPr lang="es-CL" i="1" dirty="0">
                        <a:latin typeface="Cambria Math" panose="02040503050406030204" pitchFamily="18" charset="0"/>
                      </a:rPr>
                      <m:t>20</m:t>
                    </m:r>
                    <m:r>
                      <a:rPr lang="es-CL" i="1">
                        <a:latin typeface="Cambria Math" panose="02040503050406030204" pitchFamily="18" charset="0"/>
                        <a:ea typeface="Cambria Math" panose="02040503050406030204" pitchFamily="18" charset="0"/>
                      </a:rPr>
                      <m:t>𝜋</m:t>
                    </m:r>
                    <m:r>
                      <a:rPr lang="es-CL" i="1">
                        <a:latin typeface="Cambria Math" panose="02040503050406030204" pitchFamily="18" charset="0"/>
                        <a:ea typeface="Cambria Math" panose="02040503050406030204" pitchFamily="18" charset="0"/>
                      </a:rPr>
                      <m:t>𝑟𝑎𝑑</m:t>
                    </m:r>
                  </m:oMath>
                </a14:m>
                <a:endParaRPr lang="es-CL" dirty="0"/>
              </a:p>
              <a:p>
                <a14:m>
                  <m:oMath xmlns:m="http://schemas.openxmlformats.org/officeDocument/2006/math">
                    <m:sSubSup>
                      <m:sSubSupPr>
                        <m:ctrlPr>
                          <a:rPr lang="es-CL" i="1">
                            <a:latin typeface="Cambria Math" panose="02040503050406030204" pitchFamily="18" charset="0"/>
                          </a:rPr>
                        </m:ctrlPr>
                      </m:sSubSupPr>
                      <m:e>
                        <m:r>
                          <a:rPr lang="es-CL" i="1">
                            <a:latin typeface="Cambria Math" panose="02040503050406030204" pitchFamily="18" charset="0"/>
                            <a:ea typeface="Cambria Math" panose="02040503050406030204" pitchFamily="18" charset="0"/>
                          </a:rPr>
                          <m:t>𝜔</m:t>
                        </m:r>
                      </m:e>
                      <m:sub>
                        <m:r>
                          <a:rPr lang="es-CL" i="1">
                            <a:latin typeface="Cambria Math" panose="02040503050406030204" pitchFamily="18" charset="0"/>
                          </a:rPr>
                          <m:t>𝑓</m:t>
                        </m:r>
                      </m:sub>
                      <m:sup>
                        <m:r>
                          <a:rPr lang="es-CL" i="1">
                            <a:latin typeface="Cambria Math" panose="02040503050406030204" pitchFamily="18" charset="0"/>
                          </a:rPr>
                          <m:t>2</m:t>
                        </m:r>
                      </m:sup>
                    </m:sSubSup>
                    <m:r>
                      <a:rPr lang="es-CL" i="1">
                        <a:latin typeface="Cambria Math" panose="02040503050406030204" pitchFamily="18" charset="0"/>
                      </a:rPr>
                      <m:t>=</m:t>
                    </m:r>
                    <m:sSup>
                      <m:sSupPr>
                        <m:ctrlPr>
                          <a:rPr lang="es-CL" i="1">
                            <a:latin typeface="Cambria Math" panose="02040503050406030204" pitchFamily="18" charset="0"/>
                          </a:rPr>
                        </m:ctrlPr>
                      </m:sSupPr>
                      <m:e>
                        <m:r>
                          <a:rPr lang="es-CL" b="0" i="1" smtClean="0">
                            <a:latin typeface="Cambria Math" panose="02040503050406030204" pitchFamily="18" charset="0"/>
                          </a:rPr>
                          <m:t>16</m:t>
                        </m:r>
                        <m:r>
                          <a:rPr lang="es-CL" b="0" i="1" smtClean="0">
                            <a:latin typeface="Cambria Math" panose="02040503050406030204" pitchFamily="18" charset="0"/>
                            <a:ea typeface="Cambria Math" panose="02040503050406030204" pitchFamily="18" charset="0"/>
                          </a:rPr>
                          <m:t>𝜋</m:t>
                        </m:r>
                      </m:e>
                      <m:sup>
                        <m:r>
                          <a:rPr lang="es-CL" i="1">
                            <a:latin typeface="Cambria Math" panose="02040503050406030204" pitchFamily="18" charset="0"/>
                          </a:rPr>
                          <m:t>2</m:t>
                        </m:r>
                      </m:sup>
                    </m:sSup>
                    <m:r>
                      <a:rPr lang="es-CL" i="1">
                        <a:latin typeface="Cambria Math" panose="02040503050406030204" pitchFamily="18" charset="0"/>
                      </a:rPr>
                      <m:t>+</m:t>
                    </m:r>
                    <m:r>
                      <a:rPr lang="es-CL" b="0" i="1" smtClean="0">
                        <a:latin typeface="Cambria Math" panose="02040503050406030204" pitchFamily="18" charset="0"/>
                      </a:rPr>
                      <m:t>80</m:t>
                    </m:r>
                    <m:sSup>
                      <m:sSupPr>
                        <m:ctrlPr>
                          <a:rPr lang="es-CL" b="0" i="1" smtClean="0">
                            <a:latin typeface="Cambria Math" panose="02040503050406030204" pitchFamily="18" charset="0"/>
                          </a:rPr>
                        </m:ctrlPr>
                      </m:sSupPr>
                      <m:e>
                        <m:r>
                          <a:rPr lang="es-CL" b="0" i="1" smtClean="0">
                            <a:latin typeface="Cambria Math" panose="02040503050406030204" pitchFamily="18" charset="0"/>
                            <a:ea typeface="Cambria Math" panose="02040503050406030204" pitchFamily="18" charset="0"/>
                          </a:rPr>
                          <m:t>𝜋</m:t>
                        </m:r>
                      </m:e>
                      <m:sup>
                        <m:r>
                          <a:rPr lang="es-CL" b="0" i="1" smtClean="0">
                            <a:latin typeface="Cambria Math" panose="02040503050406030204" pitchFamily="18" charset="0"/>
                          </a:rPr>
                          <m:t>2</m:t>
                        </m:r>
                      </m:sup>
                    </m:sSup>
                  </m:oMath>
                </a14:m>
                <a:endParaRPr lang="es-CL" dirty="0"/>
              </a:p>
              <a:p>
                <a14:m>
                  <m:oMath xmlns:m="http://schemas.openxmlformats.org/officeDocument/2006/math">
                    <m:sSubSup>
                      <m:sSubSupPr>
                        <m:ctrlPr>
                          <a:rPr lang="es-CL" i="1">
                            <a:latin typeface="Cambria Math" panose="02040503050406030204" pitchFamily="18" charset="0"/>
                          </a:rPr>
                        </m:ctrlPr>
                      </m:sSubSupPr>
                      <m:e>
                        <m:r>
                          <a:rPr lang="es-CL" i="1">
                            <a:latin typeface="Cambria Math" panose="02040503050406030204" pitchFamily="18" charset="0"/>
                            <a:ea typeface="Cambria Math" panose="02040503050406030204" pitchFamily="18" charset="0"/>
                          </a:rPr>
                          <m:t>𝜔</m:t>
                        </m:r>
                      </m:e>
                      <m:sub>
                        <m:r>
                          <a:rPr lang="es-CL" i="1">
                            <a:latin typeface="Cambria Math" panose="02040503050406030204" pitchFamily="18" charset="0"/>
                          </a:rPr>
                          <m:t>𝑓</m:t>
                        </m:r>
                      </m:sub>
                      <m:sup>
                        <m:r>
                          <a:rPr lang="es-CL" i="1">
                            <a:latin typeface="Cambria Math" panose="02040503050406030204" pitchFamily="18" charset="0"/>
                          </a:rPr>
                          <m:t>2</m:t>
                        </m:r>
                      </m:sup>
                    </m:sSubSup>
                    <m:r>
                      <a:rPr lang="es-CL" i="1">
                        <a:latin typeface="Cambria Math" panose="02040503050406030204" pitchFamily="18" charset="0"/>
                      </a:rPr>
                      <m:t>=</m:t>
                    </m:r>
                    <m:sSup>
                      <m:sSupPr>
                        <m:ctrlPr>
                          <a:rPr lang="es-CL" i="1">
                            <a:latin typeface="Cambria Math" panose="02040503050406030204" pitchFamily="18" charset="0"/>
                          </a:rPr>
                        </m:ctrlPr>
                      </m:sSupPr>
                      <m:e>
                        <m:r>
                          <a:rPr lang="es-CL" b="0" i="1" smtClean="0">
                            <a:latin typeface="Cambria Math" panose="02040503050406030204" pitchFamily="18" charset="0"/>
                          </a:rPr>
                          <m:t>96</m:t>
                        </m:r>
                        <m:r>
                          <a:rPr lang="es-CL" i="1">
                            <a:latin typeface="Cambria Math" panose="02040503050406030204" pitchFamily="18" charset="0"/>
                            <a:ea typeface="Cambria Math" panose="02040503050406030204" pitchFamily="18" charset="0"/>
                          </a:rPr>
                          <m:t>𝜋</m:t>
                        </m:r>
                      </m:e>
                      <m:sup>
                        <m:r>
                          <a:rPr lang="es-CL" i="1">
                            <a:latin typeface="Cambria Math" panose="02040503050406030204" pitchFamily="18" charset="0"/>
                          </a:rPr>
                          <m:t>2</m:t>
                        </m:r>
                      </m:sup>
                    </m:sSup>
                  </m:oMath>
                </a14:m>
                <a:endParaRPr lang="es-CL" dirty="0"/>
              </a:p>
              <a:p>
                <a14:m>
                  <m:oMath xmlns:m="http://schemas.openxmlformats.org/officeDocument/2006/math">
                    <m:sSub>
                      <m:sSubPr>
                        <m:ctrlPr>
                          <a:rPr lang="es-CL" i="1" smtClean="0">
                            <a:latin typeface="Cambria Math" panose="02040503050406030204" pitchFamily="18" charset="0"/>
                          </a:rPr>
                        </m:ctrlPr>
                      </m:sSubPr>
                      <m:e>
                        <m:r>
                          <a:rPr lang="es-CL" i="1" smtClean="0">
                            <a:latin typeface="Cambria Math" panose="02040503050406030204" pitchFamily="18" charset="0"/>
                            <a:ea typeface="Cambria Math" panose="02040503050406030204" pitchFamily="18" charset="0"/>
                          </a:rPr>
                          <m:t>𝜔</m:t>
                        </m:r>
                      </m:e>
                      <m:sub>
                        <m:r>
                          <a:rPr lang="es-CL" b="0" i="1" smtClean="0">
                            <a:latin typeface="Cambria Math" panose="02040503050406030204" pitchFamily="18" charset="0"/>
                          </a:rPr>
                          <m:t>𝑓</m:t>
                        </m:r>
                      </m:sub>
                    </m:sSub>
                    <m:r>
                      <a:rPr lang="es-CL" b="0" i="1" smtClean="0">
                        <a:latin typeface="Cambria Math" panose="02040503050406030204" pitchFamily="18" charset="0"/>
                      </a:rPr>
                      <m:t>=</m:t>
                    </m:r>
                    <m:rad>
                      <m:radPr>
                        <m:degHide m:val="on"/>
                        <m:ctrlPr>
                          <a:rPr lang="es-CL" b="0" i="1" smtClean="0">
                            <a:latin typeface="Cambria Math" panose="02040503050406030204" pitchFamily="18" charset="0"/>
                          </a:rPr>
                        </m:ctrlPr>
                      </m:radPr>
                      <m:deg/>
                      <m:e>
                        <m:r>
                          <a:rPr lang="es-CL" b="0" i="1" smtClean="0">
                            <a:latin typeface="Cambria Math" panose="02040503050406030204" pitchFamily="18" charset="0"/>
                          </a:rPr>
                          <m:t>96</m:t>
                        </m:r>
                      </m:e>
                    </m:rad>
                    <m:r>
                      <a:rPr lang="es-CL" b="0" i="1" smtClean="0">
                        <a:latin typeface="Cambria Math" panose="02040503050406030204" pitchFamily="18" charset="0"/>
                        <a:ea typeface="Cambria Math" panose="02040503050406030204" pitchFamily="18" charset="0"/>
                      </a:rPr>
                      <m:t>𝜋</m:t>
                    </m:r>
                    <m:r>
                      <a:rPr lang="es-CL" b="0" i="1" smtClean="0">
                        <a:latin typeface="Cambria Math" panose="02040503050406030204" pitchFamily="18" charset="0"/>
                        <a:ea typeface="Cambria Math" panose="02040503050406030204" pitchFamily="18" charset="0"/>
                      </a:rPr>
                      <m:t>𝑟𝑎𝑑</m:t>
                    </m:r>
                    <m:r>
                      <a:rPr lang="es-CL" b="0" i="1" smtClean="0">
                        <a:latin typeface="Cambria Math" panose="02040503050406030204" pitchFamily="18" charset="0"/>
                        <a:ea typeface="Cambria Math" panose="02040503050406030204" pitchFamily="18" charset="0"/>
                      </a:rPr>
                      <m:t>/</m:t>
                    </m:r>
                    <m:r>
                      <a:rPr lang="es-CL" b="0" i="1" smtClean="0">
                        <a:latin typeface="Cambria Math" panose="02040503050406030204" pitchFamily="18" charset="0"/>
                        <a:ea typeface="Cambria Math" panose="02040503050406030204" pitchFamily="18" charset="0"/>
                      </a:rPr>
                      <m:t>𝑠</m:t>
                    </m:r>
                  </m:oMath>
                </a14:m>
                <a:endParaRPr lang="es-CL" dirty="0"/>
              </a:p>
            </p:txBody>
          </p:sp>
        </mc:Choice>
        <mc:Fallback xmlns="">
          <p:sp>
            <p:nvSpPr>
              <p:cNvPr id="3" name="Marcador de contenido 2"/>
              <p:cNvSpPr>
                <a:spLocks noGrp="1" noRot="1" noChangeAspect="1" noMove="1" noResize="1" noEditPoints="1" noAdjustHandles="1" noChangeArrowheads="1" noChangeShapeType="1" noTextEdit="1"/>
              </p:cNvSpPr>
              <p:nvPr>
                <p:ph idx="1"/>
              </p:nvPr>
            </p:nvSpPr>
            <p:spPr>
              <a:xfrm>
                <a:off x="365729" y="175502"/>
                <a:ext cx="9603275" cy="5756668"/>
              </a:xfrm>
              <a:blipFill>
                <a:blip r:embed="rId2"/>
                <a:stretch>
                  <a:fillRect l="-571" t="-106"/>
                </a:stretch>
              </a:blipFill>
            </p:spPr>
            <p:txBody>
              <a:bodyPr/>
              <a:lstStyle/>
              <a:p>
                <a:r>
                  <a:rPr lang="es-CL">
                    <a:noFill/>
                  </a:rPr>
                  <a:t> </a:t>
                </a:r>
              </a:p>
            </p:txBody>
          </p:sp>
        </mc:Fallback>
      </mc:AlternateContent>
      <p:pic>
        <p:nvPicPr>
          <p:cNvPr id="4" name="Imagen 3"/>
          <p:cNvPicPr>
            <a:picLocks noChangeAspect="1"/>
          </p:cNvPicPr>
          <p:nvPr/>
        </p:nvPicPr>
        <p:blipFill>
          <a:blip r:embed="rId3"/>
          <a:stretch>
            <a:fillRect/>
          </a:stretch>
        </p:blipFill>
        <p:spPr>
          <a:xfrm>
            <a:off x="6510337" y="212597"/>
            <a:ext cx="5457825" cy="1885950"/>
          </a:xfrm>
          <a:prstGeom prst="rect">
            <a:avLst/>
          </a:prstGeom>
        </p:spPr>
      </p:pic>
    </p:spTree>
    <p:extLst>
      <p:ext uri="{BB962C8B-B14F-4D97-AF65-F5344CB8AC3E}">
        <p14:creationId xmlns:p14="http://schemas.microsoft.com/office/powerpoint/2010/main" val="4112015668"/>
      </p:ext>
    </p:extLst>
  </p:cSld>
  <p:clrMapOvr>
    <a:masterClrMapping/>
  </p:clrMapOvr>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Template>TM10001114[[fn=Galería]]</Template>
  <TotalTime>601</TotalTime>
  <Words>1813</Words>
  <Application>Microsoft Office PowerPoint</Application>
  <PresentationFormat>Panorámica</PresentationFormat>
  <Paragraphs>149</Paragraphs>
  <Slides>22</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22</vt:i4>
      </vt:variant>
    </vt:vector>
  </HeadingPairs>
  <TitlesOfParts>
    <vt:vector size="26" baseType="lpstr">
      <vt:lpstr>Arial</vt:lpstr>
      <vt:lpstr>Cambria Math</vt:lpstr>
      <vt:lpstr>Gill Sans MT</vt:lpstr>
      <vt:lpstr>Gallery</vt:lpstr>
      <vt:lpstr>sincrónico 2. movimiento circular</vt:lpstr>
      <vt:lpstr>Presentación de PowerPoint</vt:lpstr>
      <vt:lpstr>Preguntas para compartir</vt:lpstr>
      <vt:lpstr>Rapidez y velocidad angular</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Aceleración orbital.</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elita</dc:creator>
  <cp:lastModifiedBy>cristian.vargass.14</cp:lastModifiedBy>
  <cp:revision>39</cp:revision>
  <dcterms:created xsi:type="dcterms:W3CDTF">2020-09-07T18:31:00Z</dcterms:created>
  <dcterms:modified xsi:type="dcterms:W3CDTF">2021-04-27T14:33:25Z</dcterms:modified>
</cp:coreProperties>
</file>